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4" r:id="rId2"/>
    <p:sldId id="270" r:id="rId3"/>
    <p:sldId id="293" r:id="rId4"/>
    <p:sldId id="258" r:id="rId5"/>
    <p:sldId id="440" r:id="rId6"/>
    <p:sldId id="437" r:id="rId7"/>
    <p:sldId id="287" r:id="rId8"/>
    <p:sldId id="289" r:id="rId9"/>
    <p:sldId id="290" r:id="rId10"/>
    <p:sldId id="444" r:id="rId11"/>
    <p:sldId id="294" r:id="rId12"/>
    <p:sldId id="302" r:id="rId13"/>
    <p:sldId id="295" r:id="rId14"/>
    <p:sldId id="303" r:id="rId15"/>
    <p:sldId id="261" r:id="rId16"/>
    <p:sldId id="296" r:id="rId17"/>
    <p:sldId id="280" r:id="rId18"/>
    <p:sldId id="297" r:id="rId19"/>
    <p:sldId id="276" r:id="rId20"/>
    <p:sldId id="301" r:id="rId21"/>
    <p:sldId id="283" r:id="rId22"/>
    <p:sldId id="299" r:id="rId23"/>
    <p:sldId id="300" r:id="rId24"/>
    <p:sldId id="30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D8FA7-D24B-41BD-ABB3-B26DC3142E4C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8753B-4E59-4206-A155-52B2A19BC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43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Program w 2015 pojawił się lipiec 2015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77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37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23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78F02-EC19-4ADA-9693-D064F1534A91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Kolejne podania jak </a:t>
            </a:r>
            <a:r>
              <a:rPr lang="pl-PL" dirty="0" err="1"/>
              <a:t>duzy</a:t>
            </a:r>
            <a:r>
              <a:rPr lang="pl-PL" dirty="0"/>
              <a:t> odstęp  wtedy w SMPT</a:t>
            </a:r>
          </a:p>
          <a:p>
            <a:r>
              <a:rPr lang="pl-PL" dirty="0"/>
              <a:t>wprowadzić na nowo data kolejnego podania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2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14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2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45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2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27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42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47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53B-4E59-4206-A155-52B2A19BCE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88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54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06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37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8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59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19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76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5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26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54C7-6BC6-4409-8F61-D9525E8993BA}" type="datetimeFigureOut">
              <a:rPr lang="pl-PL" smtClean="0"/>
              <a:t>2019-02-10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9EE94-E4A4-447D-B991-AD4F7AC54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15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73238"/>
            <a:ext cx="9144000" cy="2133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pl-PL" altLang="pl-PL" sz="3200" b="1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altLang="pl-PL" sz="3200" b="1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br>
              <a:rPr lang="pl-PL" altLang="pl-PL" sz="32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altLang="pl-PL" sz="32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altLang="pl-PL" sz="32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altLang="pl-PL" sz="3600" b="1" dirty="0">
                <a:solidFill>
                  <a:srgbClr val="A50021"/>
                </a:solidFill>
                <a:latin typeface="Arial Narrow" pitchFamily="34" charset="0"/>
              </a:rPr>
            </a:br>
            <a:endParaRPr lang="en-US" altLang="pl-PL" sz="36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2988" y="4508500"/>
            <a:ext cx="7489825" cy="2160588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altLang="pl-PL" sz="3800" b="1" dirty="0">
                <a:solidFill>
                  <a:srgbClr val="898989"/>
                </a:solidFill>
              </a:rPr>
              <a:t>Anna Potulska-Chromik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altLang="pl-PL" sz="3800" b="1" dirty="0">
                <a:solidFill>
                  <a:srgbClr val="898989"/>
                </a:solidFill>
              </a:rPr>
              <a:t>Klinika Neurologii, </a:t>
            </a:r>
            <a:r>
              <a:rPr lang="pl-PL" altLang="pl-PL" sz="3800" b="1" dirty="0">
                <a:solidFill>
                  <a:srgbClr val="898989"/>
                </a:solidFill>
                <a:latin typeface="Arial Narrow" pitchFamily="34" charset="0"/>
              </a:rPr>
              <a:t>Warszawski Uniwersytet Medyczny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altLang="pl-PL" sz="2400" b="1" dirty="0">
              <a:solidFill>
                <a:srgbClr val="898989"/>
              </a:solidFill>
              <a:latin typeface="Arial Narrow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altLang="pl-PL" sz="2800" b="1" dirty="0">
              <a:solidFill>
                <a:srgbClr val="898989"/>
              </a:solidFill>
              <a:latin typeface="Arial Narrow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altLang="pl-PL" sz="2800" b="1" dirty="0">
                <a:solidFill>
                  <a:srgbClr val="898989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8F187-CEA6-4276-A3E3-463BD8B828CC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pic>
        <p:nvPicPr>
          <p:cNvPr id="16389" name="Picture 2" descr="C:\Users\Z930\Pictures\logo W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www.treat-nmd.eu/newsletter/ezine-pics/EURO-NMD_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7335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70881" y="1805082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600" b="1" dirty="0">
                <a:solidFill>
                  <a:srgbClr val="A50021"/>
                </a:solidFill>
                <a:latin typeface="Arial Narrow" pitchFamily="34" charset="0"/>
              </a:rPr>
              <a:t>Immunoglobuliny w neurologii</a:t>
            </a:r>
          </a:p>
          <a:p>
            <a:pPr algn="ctr"/>
            <a:r>
              <a:rPr lang="pl-PL" dirty="0"/>
              <a:t>jak łączyć Program Lekowy z diagnostyką i leczeniem w ramach JGP w chorobach nerwowo-mięśniowych? </a:t>
            </a:r>
            <a:br>
              <a:rPr lang="pl-PL" altLang="pl-PL" sz="16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altLang="pl-PL" sz="1600" b="1" dirty="0">
                <a:solidFill>
                  <a:srgbClr val="A50021"/>
                </a:solidFill>
                <a:latin typeface="Arial Narrow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713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9311874F-830E-4AD3-A4E4-986A152E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27651" name="Symbol zastępczy zawartości 3">
            <a:extLst>
              <a:ext uri="{FF2B5EF4-FFF2-40B4-BE49-F238E27FC236}">
                <a16:creationId xmlns:a16="http://schemas.microsoft.com/office/drawing/2014/main" id="{0A527F73-8B92-436D-9CC8-FC8677CE4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8" y="692150"/>
            <a:ext cx="7686675" cy="5700713"/>
          </a:xfrm>
        </p:spPr>
      </p:pic>
      <p:pic>
        <p:nvPicPr>
          <p:cNvPr id="27652" name="Symbol zastępczy zawartości 5">
            <a:extLst>
              <a:ext uri="{FF2B5EF4-FFF2-40B4-BE49-F238E27FC236}">
                <a16:creationId xmlns:a16="http://schemas.microsoft.com/office/drawing/2014/main" id="{F9441C63-BF26-4DF4-B842-461C5C2C1C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-163513"/>
            <a:ext cx="7886700" cy="1055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40665"/>
              </p:ext>
            </p:extLst>
          </p:nvPr>
        </p:nvGraphicFramePr>
        <p:xfrm>
          <a:off x="4873" y="938815"/>
          <a:ext cx="4135079" cy="4476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35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8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1.7. Choroba </a:t>
                      </a:r>
                      <a:r>
                        <a:rPr lang="pl-PL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Devica</a:t>
                      </a: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(NMO):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potwierdzona wykonaniem: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rezonansu magnetycznego mózgu i rdzenia kręgowego,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badania potencjałów wzrokowych,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badania przeciwciał przeciwko </a:t>
                      </a:r>
                      <a:r>
                        <a:rPr lang="pl-PL" sz="18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akwaporynie</a:t>
                      </a: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4 (AQP4),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badania płynu mózgowo-rdzeniowego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w przypadku nieskuteczności leczenia immunosupresyjnego lub występujących przeciwskazaniach do jego zastosowania.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4283968" y="908720"/>
            <a:ext cx="4572000" cy="45520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Times New Roman"/>
              </a:rPr>
              <a:t>1.7. Choroba </a:t>
            </a:r>
            <a:r>
              <a:rPr lang="pl-PL" b="1" dirty="0" err="1">
                <a:latin typeface="Times New Roman"/>
                <a:ea typeface="Times New Roman"/>
              </a:rPr>
              <a:t>Devica</a:t>
            </a:r>
            <a:r>
              <a:rPr lang="pl-PL" b="1" dirty="0">
                <a:latin typeface="Times New Roman"/>
                <a:ea typeface="Times New Roman"/>
              </a:rPr>
              <a:t> (NMO):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potwierdzona wykonaniem: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rezonansu magnetycznego mózgu i rdzenia kręgowego,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badania potencjałów wzrokowych,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badania przeciwciał przeciwko </a:t>
            </a:r>
            <a:r>
              <a:rPr lang="pl-PL" dirty="0" err="1">
                <a:latin typeface="Times New Roman"/>
                <a:ea typeface="Times New Roman"/>
              </a:rPr>
              <a:t>akwaporynie</a:t>
            </a:r>
            <a:r>
              <a:rPr lang="pl-PL" dirty="0">
                <a:latin typeface="Times New Roman"/>
                <a:ea typeface="Times New Roman"/>
              </a:rPr>
              <a:t> 4 (AQP4),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badania płynu mózgowo-rdzeniowego</a:t>
            </a:r>
            <a:endParaRPr lang="pl-PL" sz="2800" dirty="0">
              <a:latin typeface="Times New Roman"/>
              <a:ea typeface="Times New Roman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Times New Roman"/>
              </a:rPr>
              <a:t>- </a:t>
            </a: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</a:rPr>
              <a:t>zgodnie z przyjętymi kryteriami wg.  </a:t>
            </a:r>
            <a:r>
              <a:rPr lang="pl-PL" b="1" dirty="0" err="1">
                <a:solidFill>
                  <a:srgbClr val="FF0000"/>
                </a:solidFill>
                <a:latin typeface="Times New Roman"/>
                <a:ea typeface="Times New Roman"/>
              </a:rPr>
              <a:t>Wingerchuk</a:t>
            </a: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</a:rPr>
              <a:t> DM i </a:t>
            </a:r>
            <a:r>
              <a:rPr lang="pl-PL" b="1" dirty="0" err="1">
                <a:solidFill>
                  <a:srgbClr val="FF0000"/>
                </a:solidFill>
                <a:latin typeface="Times New Roman"/>
                <a:ea typeface="Times New Roman"/>
              </a:rPr>
              <a:t>wsp</a:t>
            </a: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</a:rPr>
              <a:t>. (</a:t>
            </a:r>
            <a:r>
              <a:rPr lang="pl-PL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Neurology</a:t>
            </a: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</a:rPr>
              <a:t> 2015;85;177-189);</a:t>
            </a:r>
            <a:endParaRPr lang="pl-PL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Times New Roman"/>
                <a:ea typeface="Times New Roman"/>
              </a:rPr>
              <a:t>2)   w przypadku nieskuteczności leczenia immunosupresyjnego lub występujących przeciwskazaniach do jego zastosowania.</a:t>
            </a:r>
            <a:endParaRPr lang="pl-PL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71600" y="4305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Stara wersja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64088" y="41768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Nowa wersja od 03/2017</a:t>
            </a:r>
          </a:p>
        </p:txBody>
      </p:sp>
    </p:spTree>
    <p:extLst>
      <p:ext uri="{BB962C8B-B14F-4D97-AF65-F5344CB8AC3E}">
        <p14:creationId xmlns:p14="http://schemas.microsoft.com/office/powerpoint/2010/main" val="337573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9093" r="44409" b="30894"/>
          <a:stretch/>
        </p:blipFill>
        <p:spPr bwMode="auto">
          <a:xfrm>
            <a:off x="789080" y="188640"/>
            <a:ext cx="6975769" cy="648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0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72459"/>
              </p:ext>
            </p:extLst>
          </p:nvPr>
        </p:nvGraphicFramePr>
        <p:xfrm>
          <a:off x="0" y="764704"/>
          <a:ext cx="4520030" cy="35018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2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</a:rPr>
                        <a:t>1.8.  Zapalenie mózgu z przeciwciałami przeciw antygenom neuronalnym: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potwierdzone wykonaniem: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rezonansu magnetycznego mózgu,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badania płynu mózgowo-rdzeniowego,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badania poziomu przeciwciał przeciw antygenom neuronalnym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w przypadku nieskuteczności leczenia immunosupresyjnego lub występujących przeciwskazaniach do jego zastosowania.</a:t>
                      </a: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4548871" y="908720"/>
            <a:ext cx="4572000" cy="4233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Times New Roman"/>
              </a:rPr>
              <a:t>1.8</a:t>
            </a:r>
            <a:r>
              <a:rPr lang="pl-PL" dirty="0">
                <a:latin typeface="Times New Roman"/>
                <a:ea typeface="Times New Roman"/>
              </a:rPr>
              <a:t>.  </a:t>
            </a:r>
            <a:r>
              <a:rPr lang="pl-PL" b="1" dirty="0">
                <a:latin typeface="Times New Roman"/>
                <a:ea typeface="Times New Roman"/>
              </a:rPr>
              <a:t>Zapalenie mózgu z przeciwciałami przeciw antygenom neuronalnym: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potwierdzone wykonaniem: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rezonansu magnetycznego mózgu,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badania płynu mózgowo-rdzeniowego,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Times New Roman"/>
                <a:ea typeface="Times New Roman"/>
              </a:rPr>
              <a:t>badania poziomu przeciwciał przeciw antygenom neuronalnym</a:t>
            </a:r>
            <a:endParaRPr lang="pl-PL" sz="2800" dirty="0">
              <a:latin typeface="Times New Roman"/>
              <a:ea typeface="Times New Roman"/>
            </a:endParaRPr>
          </a:p>
          <a:p>
            <a:pPr marL="431800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</a:rPr>
              <a:t>- zgodnie z przyjętymi kryteriami wg.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Bien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Elger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Epilepsy&amp;Behavior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10 (2007) 528-538);</a:t>
            </a:r>
            <a:endParaRPr lang="pl-PL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Times New Roman"/>
                <a:ea typeface="Times New Roman"/>
              </a:rPr>
              <a:t>2) w przypadku nieskuteczności leczenia immunosupresyjnego lub występujących przeciwskazaniach do jego zastosowania.</a:t>
            </a:r>
            <a:endParaRPr lang="pl-PL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62305" y="21999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Stara wersja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59361" y="36128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Nowa wersja od 03/2017</a:t>
            </a:r>
          </a:p>
        </p:txBody>
      </p:sp>
    </p:spTree>
    <p:extLst>
      <p:ext uri="{BB962C8B-B14F-4D97-AF65-F5344CB8AC3E}">
        <p14:creationId xmlns:p14="http://schemas.microsoft.com/office/powerpoint/2010/main" val="337573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0609" r="25271" b="50753"/>
          <a:stretch/>
        </p:blipFill>
        <p:spPr bwMode="auto">
          <a:xfrm>
            <a:off x="150822" y="908720"/>
            <a:ext cx="8993178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5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Autofit/>
          </a:bodyPr>
          <a:lstStyle/>
          <a:p>
            <a:r>
              <a:rPr lang="pl-PL" sz="3200" dirty="0">
                <a:latin typeface="Arial Narrow" panose="020B0606020202030204" pitchFamily="34" charset="0"/>
              </a:rPr>
              <a:t>Badania diagnostyczne wykonywane  w ramach programu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32446"/>
              </p:ext>
            </p:extLst>
          </p:nvPr>
        </p:nvGraphicFramePr>
        <p:xfrm>
          <a:off x="1979712" y="692696"/>
          <a:ext cx="5040560" cy="5997733"/>
        </p:xfrm>
        <a:graphic>
          <a:graphicData uri="http://schemas.openxmlformats.org/drawingml/2006/table">
            <a:tbl>
              <a:tblPr/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0" marR="27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Times New Roman"/>
                          <a:ea typeface="Times New Roman"/>
                        </a:rPr>
                        <a:t>Badania przy kwalifikacji:</a:t>
                      </a:r>
                      <a:endParaRPr lang="pl-PL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morfologia krwi z rozmazem;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AlAT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AspAT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oznaczenie stężenia immunoglobulin w klasach </a:t>
                      </a:r>
                      <a:r>
                        <a:rPr lang="pl-PL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IgG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pl-PL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IgM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i </a:t>
                      </a:r>
                      <a:r>
                        <a:rPr lang="pl-PL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IgA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pl-PL" sz="2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proteinogram;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EMG;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rezonans magnetyczny;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badanie płynu mózgowo-rdzeniowego;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oznaczenie przeciwciał przeciwnowotworowych;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oznaczenie przeciwciał przeciwko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akwaporynie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 4 (AQP4);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wzrokowe potencjały wywołane;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oznaczenie przeciwciał anty-NMDA;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konsultacja ginekologiczna u kobiet;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inne badania w kierunku procesów nowotworowych.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u="sng" dirty="0">
                          <a:effectLst/>
                          <a:latin typeface="Times New Roman"/>
                          <a:ea typeface="Times New Roman"/>
                        </a:rPr>
                        <a:t>O zestawie badań decyduje lekarz specjalista podczas kwalifikacji do programu w zależności od zespołu klinicznego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 </a:t>
                      </a:r>
                    </a:p>
                  </a:txBody>
                  <a:tcPr marL="27140" marR="27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9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4094" y="854613"/>
            <a:ext cx="4752528" cy="5978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Times New Roman"/>
              </a:rPr>
              <a:t>2.Monitorowanie leczenia</a:t>
            </a:r>
            <a:endParaRPr lang="pl-PL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Times New Roman"/>
              </a:rPr>
              <a:t>2.1.Badania przeprowadzane przed pierwszym podaniem leku: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morfologia krwi z rozmazem;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oznaczenie stężenia mocznika i kreatyniny;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oznaczenie aktywności aminotransferazy alaninowej;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oznaczenie aktywności aminotransferazy </a:t>
            </a:r>
            <a:r>
              <a:rPr lang="pl-PL" dirty="0" err="1">
                <a:latin typeface="Times New Roman"/>
                <a:ea typeface="Times New Roman"/>
              </a:rPr>
              <a:t>asparaginianowej</a:t>
            </a:r>
            <a:r>
              <a:rPr lang="pl-PL" dirty="0">
                <a:latin typeface="Times New Roman"/>
                <a:ea typeface="Times New Roman"/>
              </a:rPr>
              <a:t>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proteinogram;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b="1" dirty="0">
                <a:solidFill>
                  <a:srgbClr val="C00000"/>
                </a:solidFill>
                <a:latin typeface="Times New Roman"/>
                <a:ea typeface="Times New Roman"/>
              </a:rPr>
              <a:t>oznaczenie stężenia immunoglobulin w klasach </a:t>
            </a:r>
            <a:r>
              <a:rPr lang="pl-PL" b="1" dirty="0" err="1">
                <a:solidFill>
                  <a:srgbClr val="C00000"/>
                </a:solidFill>
                <a:latin typeface="Times New Roman"/>
                <a:ea typeface="Times New Roman"/>
              </a:rPr>
              <a:t>IgG</a:t>
            </a:r>
            <a:r>
              <a:rPr lang="pl-PL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pl-PL" b="1" dirty="0" err="1">
                <a:solidFill>
                  <a:srgbClr val="C00000"/>
                </a:solidFill>
                <a:latin typeface="Times New Roman"/>
                <a:ea typeface="Times New Roman"/>
              </a:rPr>
              <a:t>IgM</a:t>
            </a:r>
            <a:r>
              <a:rPr lang="pl-PL" b="1" dirty="0">
                <a:solidFill>
                  <a:srgbClr val="C00000"/>
                </a:solidFill>
                <a:latin typeface="Times New Roman"/>
                <a:ea typeface="Times New Roman"/>
              </a:rPr>
              <a:t> i </a:t>
            </a:r>
            <a:r>
              <a:rPr lang="pl-PL" b="1" dirty="0" err="1">
                <a:solidFill>
                  <a:srgbClr val="C00000"/>
                </a:solidFill>
                <a:latin typeface="Times New Roman"/>
                <a:ea typeface="Times New Roman"/>
              </a:rPr>
              <a:t>IgA</a:t>
            </a:r>
            <a:r>
              <a:rPr lang="pl-PL" b="1" dirty="0">
                <a:solidFill>
                  <a:srgbClr val="C00000"/>
                </a:solidFill>
                <a:latin typeface="Times New Roman"/>
                <a:ea typeface="Times New Roman"/>
              </a:rPr>
              <a:t>;</a:t>
            </a:r>
            <a:endParaRPr lang="pl-PL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b="1" dirty="0" err="1">
                <a:solidFill>
                  <a:srgbClr val="C00000"/>
                </a:solidFill>
                <a:latin typeface="Times New Roman"/>
                <a:ea typeface="Times New Roman"/>
              </a:rPr>
              <a:t>koagulogram</a:t>
            </a:r>
            <a:r>
              <a:rPr lang="pl-PL" b="1" dirty="0">
                <a:solidFill>
                  <a:srgbClr val="C00000"/>
                </a:solidFill>
                <a:latin typeface="Times New Roman"/>
                <a:ea typeface="Times New Roman"/>
              </a:rPr>
              <a:t> z oznaczeniem D-dimerów</a:t>
            </a:r>
            <a:r>
              <a:rPr lang="pl-PL" dirty="0">
                <a:latin typeface="Times New Roman"/>
                <a:ea typeface="Times New Roman"/>
              </a:rPr>
              <a:t>.</a:t>
            </a:r>
            <a:endParaRPr lang="pl-PL" sz="2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Times New Roman"/>
                <a:ea typeface="Times New Roman"/>
              </a:rPr>
              <a:t>Lekarz na podstawie otrzymanych wyników ustala, czy nie ma przeciwskazań do podania immunoglobulin.</a:t>
            </a:r>
            <a:endParaRPr lang="pl-PL" sz="2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Times New Roman"/>
                <a:ea typeface="Times New Roman"/>
              </a:rPr>
              <a:t>Stwierdzenie niedoboru </a:t>
            </a:r>
            <a:r>
              <a:rPr lang="pl-PL" dirty="0" err="1">
                <a:latin typeface="Times New Roman"/>
                <a:ea typeface="Times New Roman"/>
              </a:rPr>
              <a:t>IgA</a:t>
            </a:r>
            <a:r>
              <a:rPr lang="pl-PL" dirty="0">
                <a:latin typeface="Times New Roman"/>
                <a:ea typeface="Times New Roman"/>
              </a:rPr>
              <a:t> nie stanowi bezwzględnego przeciwskazania, wymaga natomiast większego nadzoru.</a:t>
            </a:r>
            <a:endParaRPr lang="pl-PL" sz="2800" dirty="0">
              <a:latin typeface="Times New Roman"/>
              <a:ea typeface="Times New Roman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11552" y="1498810"/>
            <a:ext cx="3654152" cy="37902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solidFill>
                  <a:prstClr val="black"/>
                </a:solidFill>
                <a:latin typeface="Times New Roman"/>
                <a:ea typeface="Times New Roman"/>
              </a:rPr>
              <a:t>2.2.</a:t>
            </a: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Times New Roman"/>
                <a:ea typeface="Times New Roman"/>
              </a:rPr>
              <a:t>Badania przeprowadzane przed kolejnym podaniem leku</a:t>
            </a: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morfologia krwi z rozmazem;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oznaczenie stężenia </a:t>
            </a:r>
            <a:r>
              <a:rPr lang="pl-PL" b="1" dirty="0">
                <a:solidFill>
                  <a:srgbClr val="C00000"/>
                </a:solidFill>
                <a:latin typeface="Times New Roman"/>
                <a:ea typeface="Times New Roman"/>
              </a:rPr>
              <a:t>kreatyniny</a:t>
            </a: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oznaczenie aktywności aminotransferazy alaninowej, 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oznaczenie aktywności aminotransferazy </a:t>
            </a:r>
            <a:r>
              <a:rPr lang="pl-PL" dirty="0" err="1">
                <a:solidFill>
                  <a:prstClr val="black"/>
                </a:solidFill>
                <a:latin typeface="Times New Roman"/>
                <a:ea typeface="Times New Roman"/>
              </a:rPr>
              <a:t>asparaginianowej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 oraz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  <a:latin typeface="Times New Roman"/>
                <a:ea typeface="Times New Roman"/>
              </a:rPr>
              <a:t>inne indywidualnie ustalone przez lekarza.</a:t>
            </a:r>
            <a:endParaRPr lang="pl-PL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15616" y="208282"/>
            <a:ext cx="705678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Badania diagnostyczne wykonywane  w ramach programu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5472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222344"/>
              </p:ext>
            </p:extLst>
          </p:nvPr>
        </p:nvGraphicFramePr>
        <p:xfrm>
          <a:off x="1043608" y="404664"/>
          <a:ext cx="7128792" cy="55412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Times New Roman"/>
                          <a:ea typeface="Times New Roman"/>
                        </a:rPr>
                        <a:t>Stary</a:t>
                      </a:r>
                      <a:r>
                        <a:rPr lang="pl-PL" sz="2800" baseline="0" dirty="0">
                          <a:effectLst/>
                          <a:latin typeface="Times New Roman"/>
                          <a:ea typeface="Times New Roman"/>
                        </a:rPr>
                        <a:t> zapis</a:t>
                      </a:r>
                      <a:endParaRPr lang="pl-P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Times New Roman"/>
                          <a:ea typeface="Times New Roman"/>
                        </a:rPr>
                        <a:t>Nowy zapis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Times New Roman"/>
                          <a:ea typeface="Times New Roman"/>
                        </a:rPr>
                        <a:t>od</a:t>
                      </a:r>
                      <a:r>
                        <a:rPr lang="pl-PL" sz="2800" baseline="0" dirty="0">
                          <a:effectLst/>
                          <a:latin typeface="Times New Roman"/>
                          <a:ea typeface="Times New Roman"/>
                        </a:rPr>
                        <a:t> 03/2017</a:t>
                      </a:r>
                      <a:endParaRPr lang="pl-PL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 Dawkowanie: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Pierwsze podanie immunoglobulin w dawce 0,4g/kg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we wlewie iv., ogółem dawka leku 1-2 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w ciągu 2-5 dni.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1.2. 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Kontynuacja leczenia w zależności od stanu neurologicznego wlewami w dawce  0,4 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- 2,0g/kg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na cykl, podanej w ciągu 2-5 dni.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W przypadku terapii podtrzymującej MMN, CIDP i miopatii zapalnych dawkowanie ustala się indywidualnie.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 Dawkowanie:</a:t>
                      </a:r>
                      <a:endParaRPr lang="pl-PL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Pierwsze podanie immunoglobulin w dawce całkowitej 1-2 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we wlewie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i.v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w ciągu 2-5 dni.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1.2. 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Kontynuacja leczenia w zależności od stanu neurologicznego wlewami w dawce  0,4 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- 2,0g/kg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 na cykl, podanej w ciągu 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1-5 dni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pl-PL" sz="16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W przypadku terapii podtrzymującej MMN, CIDP i miopatii zapalnych dawkowanie ustala się indywidualnie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7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7704" y="1556792"/>
            <a:ext cx="525658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/>
              <a:t>2. Określenie czasu leczenia w programie</a:t>
            </a:r>
            <a:endParaRPr lang="pl-PL" dirty="0"/>
          </a:p>
          <a:p>
            <a:r>
              <a:rPr lang="pl-PL" dirty="0"/>
              <a:t>Czas leczenia w programie określa lekarz na podstawie kryteriów wyłączenia z programu.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3. Kryteria wyłączenia:</a:t>
            </a:r>
            <a:endParaRPr lang="pl-PL" dirty="0"/>
          </a:p>
          <a:p>
            <a:pPr lvl="0"/>
            <a:r>
              <a:rPr lang="pl-PL" dirty="0"/>
              <a:t>nadwrażliwość na immunoglobuliny lub inny składnik preparatu</a:t>
            </a:r>
          </a:p>
          <a:p>
            <a:r>
              <a:rPr lang="pl-PL" dirty="0"/>
              <a:t>lub</a:t>
            </a:r>
          </a:p>
          <a:p>
            <a:pPr lvl="0"/>
            <a:r>
              <a:rPr lang="pl-PL" dirty="0"/>
              <a:t>nieskuteczność leczenia definiowana jako progresja choroby potwierdzona badaniami klinicznymi lub neurofizjologicznymi pomimo </a:t>
            </a:r>
            <a:r>
              <a:rPr lang="pl-PL" dirty="0">
                <a:solidFill>
                  <a:srgbClr val="FF0000"/>
                </a:solidFill>
              </a:rPr>
              <a:t>zastosowania trzech cykli leczenia.</a:t>
            </a:r>
          </a:p>
        </p:txBody>
      </p:sp>
    </p:spTree>
    <p:extLst>
      <p:ext uri="{BB962C8B-B14F-4D97-AF65-F5344CB8AC3E}">
        <p14:creationId xmlns:p14="http://schemas.microsoft.com/office/powerpoint/2010/main" val="204097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048672" cy="1143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/>
              <a:t>Które preparaty </a:t>
            </a:r>
            <a:r>
              <a:rPr lang="pl-PL" dirty="0" err="1"/>
              <a:t>IVIg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92500"/>
          </a:bodyPr>
          <a:lstStyle/>
          <a:p>
            <a:r>
              <a:rPr lang="pl-PL" dirty="0"/>
              <a:t>Program lekowy nie określa ani w zarządzeniach MZ ani NFZ preparatów </a:t>
            </a:r>
            <a:r>
              <a:rPr lang="pl-PL" dirty="0" err="1"/>
              <a:t>IVIg</a:t>
            </a:r>
            <a:r>
              <a:rPr lang="pl-PL" dirty="0"/>
              <a:t>, nie jest wymagana zgodność z </a:t>
            </a:r>
            <a:r>
              <a:rPr lang="pl-PL" dirty="0" err="1"/>
              <a:t>ChPL</a:t>
            </a:r>
            <a:endParaRPr lang="pl-PL" dirty="0"/>
          </a:p>
          <a:p>
            <a:endParaRPr lang="pl-PL" dirty="0"/>
          </a:p>
          <a:p>
            <a:r>
              <a:rPr lang="pl-PL" dirty="0"/>
              <a:t>Wszystkie preparaty immunoglobulin poliwalentnych są refundowane w programie</a:t>
            </a:r>
          </a:p>
          <a:p>
            <a:endParaRPr lang="pl-PL" dirty="0"/>
          </a:p>
          <a:p>
            <a:r>
              <a:rPr lang="pl-PL" sz="2600" dirty="0"/>
              <a:t>Ale… refundacja nie stanowi jedynego kryterium, które decyduje o wyborze konkretnego preparatu </a:t>
            </a:r>
            <a:r>
              <a:rPr lang="pl-PL" sz="2600" dirty="0" err="1"/>
              <a:t>IVIg</a:t>
            </a:r>
            <a:r>
              <a:rPr lang="pl-PL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35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dirty="0"/>
              <a:t>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4382"/>
            <a:ext cx="8340885" cy="51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52400"/>
            <a:ext cx="6840537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3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708920"/>
            <a:ext cx="7632848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l-PL" dirty="0"/>
              <a:t>oddział  (neurologiczny lub neurologiczny dla dzieci, lub reumatologiczny) z poradnią (neurologiczną lub neurologiczną dla dzieci, lub reumatologiczną); </a:t>
            </a:r>
          </a:p>
          <a:p>
            <a:pPr marL="342900" indent="-342900">
              <a:buAutoNum type="arabicParenR"/>
            </a:pPr>
            <a:r>
              <a:rPr lang="pl-PL" dirty="0"/>
              <a:t>program może być realizowany na </a:t>
            </a:r>
            <a:r>
              <a:rPr lang="pl-PL" b="1" dirty="0">
                <a:solidFill>
                  <a:srgbClr val="C00000"/>
                </a:solidFill>
              </a:rPr>
              <a:t>oddziale reumatologicznym </a:t>
            </a:r>
            <a:r>
              <a:rPr lang="pl-PL" dirty="0"/>
              <a:t>z poradnią reumatologiczną wyłącznie </a:t>
            </a:r>
            <a:r>
              <a:rPr lang="pl-PL" b="1" dirty="0">
                <a:solidFill>
                  <a:srgbClr val="C00000"/>
                </a:solidFill>
              </a:rPr>
              <a:t>w zakresie leczenia miopatii zapalnych tj. zapalenia skórno-mięśniowego oraz zapalenia wielomięśniowego</a:t>
            </a:r>
            <a:r>
              <a:rPr lang="pl-PL" dirty="0"/>
              <a:t>; </a:t>
            </a:r>
          </a:p>
          <a:p>
            <a:pPr marL="342900" indent="-342900">
              <a:buAutoNum type="arabicParenR"/>
            </a:pPr>
            <a:r>
              <a:rPr lang="pl-PL" dirty="0"/>
              <a:t>co najmniej dwa stanowiska intensywnej opieki medycznej – w lokalizacji – wpis w rejestrze: łóżka intensywnej opieki medycznej; </a:t>
            </a:r>
          </a:p>
          <a:p>
            <a:pPr marL="342900" indent="-342900">
              <a:buAutoNum type="arabicParenR"/>
            </a:pPr>
            <a:r>
              <a:rPr lang="pl-PL" dirty="0"/>
              <a:t>wymagane co najmniej 2-letnie doświadczenie w leczeniu immunoglobulinami, potwierdzone realizacją co najmniej 3 procedur przetoczeń immunoglobulin rocznie w każdym roku; </a:t>
            </a:r>
          </a:p>
          <a:p>
            <a:pPr marL="342900" indent="-342900">
              <a:buAutoNum type="arabicParenR"/>
            </a:pPr>
            <a:r>
              <a:rPr lang="pl-PL" dirty="0"/>
              <a:t>dostęp do konsultacji lekarza specjalisty w dziedzinie położnictwa i ginekologii.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7504" y="47667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Wymagania NFZ  -  Zarządzenie Prezesa NFZ 3/2018/DGL z 18.01.2018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Organizacja udzielania świadczeń</a:t>
            </a:r>
          </a:p>
        </p:txBody>
      </p:sp>
    </p:spTree>
    <p:extLst>
      <p:ext uri="{BB962C8B-B14F-4D97-AF65-F5344CB8AC3E}">
        <p14:creationId xmlns:p14="http://schemas.microsoft.com/office/powerpoint/2010/main" val="90391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E70C9-DC86-4FBD-974F-D24319D55E88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71092"/>
              </p:ext>
            </p:extLst>
          </p:nvPr>
        </p:nvGraphicFramePr>
        <p:xfrm>
          <a:off x="539553" y="2204864"/>
          <a:ext cx="8352927" cy="3053335"/>
        </p:xfrm>
        <a:graphic>
          <a:graphicData uri="http://schemas.openxmlformats.org/drawingml/2006/table">
            <a:tbl>
              <a:tblPr/>
              <a:tblGrid>
                <a:gridCol w="26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3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5335" marR="5335" marT="5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5.53.</a:t>
                      </a:r>
                    </a:p>
                    <a:p>
                      <a:pPr algn="l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01.0001401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>
                          <a:effectLst/>
                          <a:latin typeface="Arial Narrow"/>
                        </a:rPr>
                        <a:t>Leczenie przetoczeniami immunoglobulin 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X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X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„- za każdy 1 gram immunoglobulin;</a:t>
                      </a:r>
                      <a:br>
                        <a:rPr lang="pl-PL" sz="2000" b="0" i="0" u="none" strike="noStrike" dirty="0">
                          <a:effectLst/>
                          <a:latin typeface="Arial Narrow"/>
                        </a:rPr>
                      </a:br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- z wyłączeniem dzieci i dorosłych leczonych immunoglobulinami w ramach programów lekowych </a:t>
                      </a:r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(zgodnie z kodami ICD-10 ujętymi w nazwie programu lekowego): </a:t>
                      </a:r>
                      <a:r>
                        <a:rPr lang="pl-PL" sz="2000" b="0" i="0" u="none" strike="noStrike" dirty="0">
                          <a:effectLst/>
                          <a:latin typeface="Arial Narrow"/>
                        </a:rPr>
                        <a:t>Leczenie pierwotnych niedoborów odporności u dzieci, Leczenie pierwotnych niedoborów odporności (PNO) u pacjentów dorosłych, </a:t>
                      </a:r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Leczenie przetoczeniami immunoglobulin w chorobach neurologicznych.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213132" y="18864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Leczenie immunoglobulinami</a:t>
            </a:r>
            <a:br>
              <a:rPr lang="pl-PL" sz="3200" dirty="0"/>
            </a:br>
            <a:r>
              <a:rPr lang="pl-PL" sz="3200" dirty="0"/>
              <a:t> poza programem lekowym</a:t>
            </a:r>
          </a:p>
          <a:p>
            <a:pPr algn="ctr"/>
            <a:r>
              <a:rPr lang="pl-PL" sz="3200" dirty="0"/>
              <a:t>Stan do końca 2016r: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87524" y="159943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Katalog 1c –świadczenia do sumowania:</a:t>
            </a:r>
          </a:p>
        </p:txBody>
      </p:sp>
      <p:sp>
        <p:nvSpPr>
          <p:cNvPr id="3" name="Prostokąt 2"/>
          <p:cNvSpPr/>
          <p:nvPr/>
        </p:nvSpPr>
        <p:spPr>
          <a:xfrm>
            <a:off x="946448" y="556041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Usunięty zapis: „Zgodnie z charakterystyką produktu leczniczego”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Zawsze leczenie off </a:t>
            </a:r>
            <a:r>
              <a:rPr lang="pl-PL" dirty="0" err="1"/>
              <a:t>label</a:t>
            </a:r>
            <a:r>
              <a:rPr lang="pl-PL" dirty="0"/>
              <a:t> - wskazania zgodne z </a:t>
            </a:r>
            <a:r>
              <a:rPr lang="pl-PL" dirty="0" err="1"/>
              <a:t>ChPL</a:t>
            </a:r>
            <a:r>
              <a:rPr lang="pl-PL" dirty="0"/>
              <a:t> są ujęte w programie</a:t>
            </a:r>
          </a:p>
        </p:txBody>
      </p:sp>
    </p:spTree>
    <p:extLst>
      <p:ext uri="{BB962C8B-B14F-4D97-AF65-F5344CB8AC3E}">
        <p14:creationId xmlns:p14="http://schemas.microsoft.com/office/powerpoint/2010/main" val="200667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>
          <a:xfrm>
            <a:off x="457200" y="79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Załącznik nr 3 do zarządzenia 129/2016/DSOZ</a:t>
            </a:r>
            <a:br>
              <a:rPr lang="pl-PL" sz="2000" dirty="0"/>
            </a:br>
            <a:r>
              <a:rPr lang="pl-PL" sz="2000" dirty="0"/>
              <a:t> Prezesa NFZ z dnia 30 grudnia 2016</a:t>
            </a:r>
            <a:br>
              <a:rPr lang="pl-PL" sz="2000" dirty="0"/>
            </a:br>
            <a:r>
              <a:rPr lang="pl-PL" sz="2000" dirty="0"/>
              <a:t>Załącznik 1c do zarządzenia 71/2016/DSOZ</a:t>
            </a:r>
            <a:br>
              <a:rPr lang="pl-PL" sz="2000" dirty="0"/>
            </a:br>
            <a:r>
              <a:rPr lang="pl-PL" sz="2000" dirty="0"/>
              <a:t>wprowadził zmianę: </a:t>
            </a:r>
          </a:p>
        </p:txBody>
      </p:sp>
      <p:pic>
        <p:nvPicPr>
          <p:cNvPr id="22530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rcRect l="44093" t="40845" r="25220" b="32291"/>
          <a:stretch>
            <a:fillRect/>
          </a:stretch>
        </p:blipFill>
        <p:spPr>
          <a:xfrm>
            <a:off x="1270000" y="2000250"/>
            <a:ext cx="6991350" cy="3527425"/>
          </a:xfrm>
        </p:spPr>
      </p:pic>
      <p:sp>
        <p:nvSpPr>
          <p:cNvPr id="8" name="Dowolny kształt 7"/>
          <p:cNvSpPr/>
          <p:nvPr/>
        </p:nvSpPr>
        <p:spPr>
          <a:xfrm>
            <a:off x="3989388" y="4221163"/>
            <a:ext cx="3548062" cy="41275"/>
          </a:xfrm>
          <a:custGeom>
            <a:avLst/>
            <a:gdLst>
              <a:gd name="connsiteX0" fmla="*/ 0 w 3546763"/>
              <a:gd name="connsiteY0" fmla="*/ 0 h 41564"/>
              <a:gd name="connsiteX1" fmla="*/ 332509 w 3546763"/>
              <a:gd name="connsiteY1" fmla="*/ 13855 h 41564"/>
              <a:gd name="connsiteX2" fmla="*/ 526472 w 3546763"/>
              <a:gd name="connsiteY2" fmla="*/ 27709 h 41564"/>
              <a:gd name="connsiteX3" fmla="*/ 1219200 w 3546763"/>
              <a:gd name="connsiteY3" fmla="*/ 41564 h 41564"/>
              <a:gd name="connsiteX4" fmla="*/ 2382982 w 3546763"/>
              <a:gd name="connsiteY4" fmla="*/ 27709 h 41564"/>
              <a:gd name="connsiteX5" fmla="*/ 2978727 w 3546763"/>
              <a:gd name="connsiteY5" fmla="*/ 0 h 41564"/>
              <a:gd name="connsiteX6" fmla="*/ 3394363 w 3546763"/>
              <a:gd name="connsiteY6" fmla="*/ 13855 h 41564"/>
              <a:gd name="connsiteX7" fmla="*/ 3477491 w 3546763"/>
              <a:gd name="connsiteY7" fmla="*/ 27709 h 41564"/>
              <a:gd name="connsiteX8" fmla="*/ 3546763 w 3546763"/>
              <a:gd name="connsiteY8" fmla="*/ 41564 h 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6763" h="41564">
                <a:moveTo>
                  <a:pt x="0" y="0"/>
                </a:moveTo>
                <a:lnTo>
                  <a:pt x="332509" y="13855"/>
                </a:lnTo>
                <a:cubicBezTo>
                  <a:pt x="397238" y="17262"/>
                  <a:pt x="461685" y="25684"/>
                  <a:pt x="526472" y="27709"/>
                </a:cubicBezTo>
                <a:cubicBezTo>
                  <a:pt x="757315" y="34923"/>
                  <a:pt x="988291" y="36946"/>
                  <a:pt x="1219200" y="41564"/>
                </a:cubicBezTo>
                <a:lnTo>
                  <a:pt x="2382982" y="27709"/>
                </a:lnTo>
                <a:cubicBezTo>
                  <a:pt x="2518113" y="25207"/>
                  <a:pt x="2830586" y="7797"/>
                  <a:pt x="2978727" y="0"/>
                </a:cubicBezTo>
                <a:cubicBezTo>
                  <a:pt x="3117272" y="4618"/>
                  <a:pt x="3255954" y="6166"/>
                  <a:pt x="3394363" y="13855"/>
                </a:cubicBezTo>
                <a:cubicBezTo>
                  <a:pt x="3422411" y="15413"/>
                  <a:pt x="3449853" y="22684"/>
                  <a:pt x="3477491" y="27709"/>
                </a:cubicBezTo>
                <a:cubicBezTo>
                  <a:pt x="3500659" y="31921"/>
                  <a:pt x="3546763" y="41564"/>
                  <a:pt x="3546763" y="4156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Dowolny kształt 8"/>
          <p:cNvSpPr/>
          <p:nvPr/>
        </p:nvSpPr>
        <p:spPr>
          <a:xfrm>
            <a:off x="1497013" y="4581525"/>
            <a:ext cx="5610225" cy="26988"/>
          </a:xfrm>
          <a:custGeom>
            <a:avLst/>
            <a:gdLst>
              <a:gd name="connsiteX0" fmla="*/ 0 w 5611091"/>
              <a:gd name="connsiteY0" fmla="*/ 27709 h 27709"/>
              <a:gd name="connsiteX1" fmla="*/ 595746 w 5611091"/>
              <a:gd name="connsiteY1" fmla="*/ 13854 h 27709"/>
              <a:gd name="connsiteX2" fmla="*/ 955964 w 5611091"/>
              <a:gd name="connsiteY2" fmla="*/ 0 h 27709"/>
              <a:gd name="connsiteX3" fmla="*/ 4585855 w 5611091"/>
              <a:gd name="connsiteY3" fmla="*/ 13854 h 27709"/>
              <a:gd name="connsiteX4" fmla="*/ 5611091 w 5611091"/>
              <a:gd name="connsiteY4" fmla="*/ 13854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1091" h="27709">
                <a:moveTo>
                  <a:pt x="0" y="27709"/>
                </a:moveTo>
                <a:lnTo>
                  <a:pt x="595746" y="13854"/>
                </a:lnTo>
                <a:cubicBezTo>
                  <a:pt x="715857" y="10373"/>
                  <a:pt x="835803" y="0"/>
                  <a:pt x="955964" y="0"/>
                </a:cubicBezTo>
                <a:lnTo>
                  <a:pt x="4585855" y="13854"/>
                </a:lnTo>
                <a:lnTo>
                  <a:pt x="5611091" y="13854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Dowolny kształt 9"/>
          <p:cNvSpPr/>
          <p:nvPr/>
        </p:nvSpPr>
        <p:spPr>
          <a:xfrm>
            <a:off x="1301750" y="4841875"/>
            <a:ext cx="6540500" cy="166688"/>
          </a:xfrm>
          <a:custGeom>
            <a:avLst/>
            <a:gdLst>
              <a:gd name="connsiteX0" fmla="*/ 0 w 6539345"/>
              <a:gd name="connsiteY0" fmla="*/ 96982 h 166255"/>
              <a:gd name="connsiteX1" fmla="*/ 2382982 w 6539345"/>
              <a:gd name="connsiteY1" fmla="*/ 83128 h 166255"/>
              <a:gd name="connsiteX2" fmla="*/ 2479964 w 6539345"/>
              <a:gd name="connsiteY2" fmla="*/ 69273 h 166255"/>
              <a:gd name="connsiteX3" fmla="*/ 2701636 w 6539345"/>
              <a:gd name="connsiteY3" fmla="*/ 55419 h 166255"/>
              <a:gd name="connsiteX4" fmla="*/ 2840182 w 6539345"/>
              <a:gd name="connsiteY4" fmla="*/ 27709 h 166255"/>
              <a:gd name="connsiteX5" fmla="*/ 3283527 w 6539345"/>
              <a:gd name="connsiteY5" fmla="*/ 0 h 166255"/>
              <a:gd name="connsiteX6" fmla="*/ 3948545 w 6539345"/>
              <a:gd name="connsiteY6" fmla="*/ 13855 h 166255"/>
              <a:gd name="connsiteX7" fmla="*/ 3990109 w 6539345"/>
              <a:gd name="connsiteY7" fmla="*/ 27709 h 166255"/>
              <a:gd name="connsiteX8" fmla="*/ 4114800 w 6539345"/>
              <a:gd name="connsiteY8" fmla="*/ 41564 h 166255"/>
              <a:gd name="connsiteX9" fmla="*/ 4197927 w 6539345"/>
              <a:gd name="connsiteY9" fmla="*/ 55419 h 166255"/>
              <a:gd name="connsiteX10" fmla="*/ 4752109 w 6539345"/>
              <a:gd name="connsiteY10" fmla="*/ 41564 h 166255"/>
              <a:gd name="connsiteX11" fmla="*/ 4835236 w 6539345"/>
              <a:gd name="connsiteY11" fmla="*/ 27709 h 166255"/>
              <a:gd name="connsiteX12" fmla="*/ 5708073 w 6539345"/>
              <a:gd name="connsiteY12" fmla="*/ 41564 h 166255"/>
              <a:gd name="connsiteX13" fmla="*/ 5832764 w 6539345"/>
              <a:gd name="connsiteY13" fmla="*/ 69273 h 166255"/>
              <a:gd name="connsiteX14" fmla="*/ 5985164 w 6539345"/>
              <a:gd name="connsiteY14" fmla="*/ 83128 h 166255"/>
              <a:gd name="connsiteX15" fmla="*/ 6137564 w 6539345"/>
              <a:gd name="connsiteY15" fmla="*/ 110837 h 166255"/>
              <a:gd name="connsiteX16" fmla="*/ 6220691 w 6539345"/>
              <a:gd name="connsiteY16" fmla="*/ 138546 h 166255"/>
              <a:gd name="connsiteX17" fmla="*/ 6317673 w 6539345"/>
              <a:gd name="connsiteY17" fmla="*/ 166255 h 166255"/>
              <a:gd name="connsiteX18" fmla="*/ 6442364 w 6539345"/>
              <a:gd name="connsiteY18" fmla="*/ 152400 h 166255"/>
              <a:gd name="connsiteX19" fmla="*/ 6497782 w 6539345"/>
              <a:gd name="connsiteY19" fmla="*/ 69273 h 166255"/>
              <a:gd name="connsiteX20" fmla="*/ 6539345 w 6539345"/>
              <a:gd name="connsiteY20" fmla="*/ 138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39345" h="166255">
                <a:moveTo>
                  <a:pt x="0" y="96982"/>
                </a:moveTo>
                <a:lnTo>
                  <a:pt x="2382982" y="83128"/>
                </a:lnTo>
                <a:cubicBezTo>
                  <a:pt x="2415636" y="82763"/>
                  <a:pt x="2447431" y="72102"/>
                  <a:pt x="2479964" y="69273"/>
                </a:cubicBezTo>
                <a:cubicBezTo>
                  <a:pt x="2553721" y="62859"/>
                  <a:pt x="2627745" y="60037"/>
                  <a:pt x="2701636" y="55419"/>
                </a:cubicBezTo>
                <a:cubicBezTo>
                  <a:pt x="2771805" y="32029"/>
                  <a:pt x="2734052" y="41860"/>
                  <a:pt x="2840182" y="27709"/>
                </a:cubicBezTo>
                <a:cubicBezTo>
                  <a:pt x="3041001" y="933"/>
                  <a:pt x="2973684" y="12911"/>
                  <a:pt x="3283527" y="0"/>
                </a:cubicBezTo>
                <a:lnTo>
                  <a:pt x="3948545" y="13855"/>
                </a:lnTo>
                <a:cubicBezTo>
                  <a:pt x="3963138" y="14427"/>
                  <a:pt x="3975704" y="25308"/>
                  <a:pt x="3990109" y="27709"/>
                </a:cubicBezTo>
                <a:cubicBezTo>
                  <a:pt x="4031359" y="34584"/>
                  <a:pt x="4073347" y="36037"/>
                  <a:pt x="4114800" y="41564"/>
                </a:cubicBezTo>
                <a:cubicBezTo>
                  <a:pt x="4142645" y="45277"/>
                  <a:pt x="4170218" y="50801"/>
                  <a:pt x="4197927" y="55419"/>
                </a:cubicBezTo>
                <a:lnTo>
                  <a:pt x="4752109" y="41564"/>
                </a:lnTo>
                <a:cubicBezTo>
                  <a:pt x="4780174" y="40344"/>
                  <a:pt x="4807145" y="27709"/>
                  <a:pt x="4835236" y="27709"/>
                </a:cubicBezTo>
                <a:cubicBezTo>
                  <a:pt x="5126218" y="27709"/>
                  <a:pt x="5417127" y="36946"/>
                  <a:pt x="5708073" y="41564"/>
                </a:cubicBezTo>
                <a:cubicBezTo>
                  <a:pt x="5743677" y="50465"/>
                  <a:pt x="5797576" y="64875"/>
                  <a:pt x="5832764" y="69273"/>
                </a:cubicBezTo>
                <a:cubicBezTo>
                  <a:pt x="5883380" y="75600"/>
                  <a:pt x="5934364" y="78510"/>
                  <a:pt x="5985164" y="83128"/>
                </a:cubicBezTo>
                <a:cubicBezTo>
                  <a:pt x="6098919" y="121045"/>
                  <a:pt x="5918235" y="63838"/>
                  <a:pt x="6137564" y="110837"/>
                </a:cubicBezTo>
                <a:cubicBezTo>
                  <a:pt x="6166123" y="116957"/>
                  <a:pt x="6192982" y="129310"/>
                  <a:pt x="6220691" y="138546"/>
                </a:cubicBezTo>
                <a:cubicBezTo>
                  <a:pt x="6280315" y="158420"/>
                  <a:pt x="6248091" y="148859"/>
                  <a:pt x="6317673" y="166255"/>
                </a:cubicBezTo>
                <a:cubicBezTo>
                  <a:pt x="6359237" y="161637"/>
                  <a:pt x="6402691" y="165624"/>
                  <a:pt x="6442364" y="152400"/>
                </a:cubicBezTo>
                <a:cubicBezTo>
                  <a:pt x="6489637" y="136642"/>
                  <a:pt x="6481172" y="102493"/>
                  <a:pt x="6497782" y="69273"/>
                </a:cubicBezTo>
                <a:cubicBezTo>
                  <a:pt x="6513448" y="37940"/>
                  <a:pt x="6519861" y="33339"/>
                  <a:pt x="6539345" y="1385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Dowolny kształt 10"/>
          <p:cNvSpPr/>
          <p:nvPr/>
        </p:nvSpPr>
        <p:spPr>
          <a:xfrm>
            <a:off x="1392238" y="5229225"/>
            <a:ext cx="2909887" cy="41275"/>
          </a:xfrm>
          <a:custGeom>
            <a:avLst/>
            <a:gdLst>
              <a:gd name="connsiteX0" fmla="*/ 0 w 2909454"/>
              <a:gd name="connsiteY0" fmla="*/ 0 h 41564"/>
              <a:gd name="connsiteX1" fmla="*/ 69272 w 2909454"/>
              <a:gd name="connsiteY1" fmla="*/ 13855 h 41564"/>
              <a:gd name="connsiteX2" fmla="*/ 110836 w 2909454"/>
              <a:gd name="connsiteY2" fmla="*/ 27709 h 41564"/>
              <a:gd name="connsiteX3" fmla="*/ 166254 w 2909454"/>
              <a:gd name="connsiteY3" fmla="*/ 41564 h 41564"/>
              <a:gd name="connsiteX4" fmla="*/ 1260763 w 2909454"/>
              <a:gd name="connsiteY4" fmla="*/ 27709 h 41564"/>
              <a:gd name="connsiteX5" fmla="*/ 2909454 w 2909454"/>
              <a:gd name="connsiteY5" fmla="*/ 13855 h 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454" h="41564">
                <a:moveTo>
                  <a:pt x="0" y="0"/>
                </a:moveTo>
                <a:cubicBezTo>
                  <a:pt x="23091" y="4618"/>
                  <a:pt x="46427" y="8144"/>
                  <a:pt x="69272" y="13855"/>
                </a:cubicBezTo>
                <a:cubicBezTo>
                  <a:pt x="83440" y="17397"/>
                  <a:pt x="96794" y="23697"/>
                  <a:pt x="110836" y="27709"/>
                </a:cubicBezTo>
                <a:cubicBezTo>
                  <a:pt x="129145" y="32940"/>
                  <a:pt x="147781" y="36946"/>
                  <a:pt x="166254" y="41564"/>
                </a:cubicBezTo>
                <a:lnTo>
                  <a:pt x="1260763" y="27709"/>
                </a:lnTo>
                <a:lnTo>
                  <a:pt x="2909454" y="13855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535" name="pole tekstowe 11"/>
          <p:cNvSpPr txBox="1">
            <a:spLocks noChangeArrowheads="1"/>
          </p:cNvSpPr>
          <p:nvPr/>
        </p:nvSpPr>
        <p:spPr bwMode="auto">
          <a:xfrm>
            <a:off x="611188" y="5661025"/>
            <a:ext cx="8281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dirty="0"/>
              <a:t>194,69 pkt za 1 gram od 1.10.2017</a:t>
            </a:r>
          </a:p>
        </p:txBody>
      </p:sp>
      <p:sp>
        <p:nvSpPr>
          <p:cNvPr id="22536" name="Prostokąt 2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/>
              <a:t>Leczenie immunoglobulinami poza programem lekowym</a:t>
            </a:r>
          </a:p>
        </p:txBody>
      </p:sp>
    </p:spTree>
    <p:extLst>
      <p:ext uri="{BB962C8B-B14F-4D97-AF65-F5344CB8AC3E}">
        <p14:creationId xmlns:p14="http://schemas.microsoft.com/office/powerpoint/2010/main" val="382914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86000" y="536670"/>
            <a:ext cx="4572000" cy="5784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/>
                <a:ea typeface="Times New Roman"/>
              </a:rPr>
              <a:t>3. Monitorowanie programu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gromadzenie w dokumentacji medycznej pacjenta danych dotyczących monitorowania leczenia i każdorazowe ich przedstawianie na żądanie kontrolerów  Narodowego Funduszu Zdrowia;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uzupełnianie danych zawartych w rejestrze (SMPT) dostępnym za pomocą aplikacji internetowej udostępnionej przez OW NFZ, z częstotliwością zgodną z opisem programu oraz na zakończenie leczenia;</a:t>
            </a:r>
            <a:endParaRPr lang="pl-PL" sz="2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latin typeface="Times New Roman"/>
                <a:ea typeface="Times New Roman"/>
              </a:rPr>
              <a:t>przekazywanie informacji sprawozdawczo-rozliczeniowych do NFZ: informacje przekazuje się do NFZ w formie papierowej lub w formie elektronicznej, zgodnie z wymaganiami opublikowanymi przez Narodowy Fundusz Zdrowia.</a:t>
            </a:r>
            <a:endParaRPr lang="pl-PL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Times New Roman"/>
                <a:ea typeface="Times New Roman"/>
              </a:rPr>
              <a:t> </a:t>
            </a:r>
            <a:endParaRPr lang="pl-PL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98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l-PL" sz="3600" dirty="0">
                <a:latin typeface="Arial Narrow" panose="020B0606020202030204" pitchFamily="34" charset="0"/>
              </a:rPr>
              <a:t>System SMTP…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1.1.  Przewlekła zapalna polineuropatia demielinizacyjna (CIDP)</a:t>
            </a:r>
            <a:endParaRPr lang="pl-PL" sz="40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1.2. Wieloogniskowa neuropatia ruchowa (MMN)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1.3. Miastenia (MG)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1.4. Zespoły paranowotworowe: zespół miasteniczny Lamberta-Eatona, zapalenie układu limbicznego, polineuropatia ruchowa lub ruchowo-czuciowa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1.5. Miopatie zapalne: zapalenie skórno-mięśniowe oraz zapalenie wielomięśniowe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1.6. Zespół </a:t>
            </a:r>
            <a:r>
              <a:rPr lang="pl-PL" b="1" dirty="0" err="1">
                <a:effectLst/>
                <a:latin typeface="Times New Roman"/>
                <a:ea typeface="Times New Roman"/>
              </a:rPr>
              <a:t>Guillain-Barre</a:t>
            </a:r>
            <a:r>
              <a:rPr lang="pl-PL" b="1" dirty="0">
                <a:effectLst/>
                <a:latin typeface="Times New Roman"/>
                <a:ea typeface="Times New Roman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1.7. Choroba </a:t>
            </a:r>
            <a:r>
              <a:rPr lang="pl-PL" b="1" dirty="0" err="1">
                <a:effectLst/>
                <a:latin typeface="Times New Roman"/>
                <a:ea typeface="Times New Roman"/>
              </a:rPr>
              <a:t>Devica</a:t>
            </a:r>
            <a:r>
              <a:rPr lang="pl-PL" b="1" dirty="0">
                <a:effectLst/>
                <a:latin typeface="Times New Roman"/>
                <a:ea typeface="Times New Roman"/>
              </a:rPr>
              <a:t> (NMO)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1.8. Zapalenie mózgu z przeciwciałami przeciw antygenom neuronalnym.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4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478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19701" r="18638" b="17142"/>
          <a:stretch/>
        </p:blipFill>
        <p:spPr bwMode="auto">
          <a:xfrm>
            <a:off x="99119" y="1268760"/>
            <a:ext cx="8957187" cy="5112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85424" y="40007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Nowy załącznik B.67 od  marca 2017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23728" y="4725143"/>
            <a:ext cx="457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pl-PL" dirty="0"/>
              <a:t>Wymagania i dodatkowe informacje  dotyczące programów lekowych</a:t>
            </a:r>
          </a:p>
          <a:p>
            <a:pPr>
              <a:buFont typeface="Arial" pitchFamily="34" charset="0"/>
              <a:buNone/>
              <a:defRPr/>
            </a:pPr>
            <a:r>
              <a:rPr lang="pl-PL" b="1" dirty="0"/>
              <a:t>- Ciągle aktualizowane w </a:t>
            </a:r>
            <a:r>
              <a:rPr lang="pl-PL" dirty="0"/>
              <a:t>zarządzeniach Prezesa NFZ</a:t>
            </a:r>
          </a:p>
        </p:txBody>
      </p:sp>
    </p:spTree>
    <p:extLst>
      <p:ext uri="{BB962C8B-B14F-4D97-AF65-F5344CB8AC3E}">
        <p14:creationId xmlns:p14="http://schemas.microsoft.com/office/powerpoint/2010/main" val="314806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l-PL" sz="3600" dirty="0">
                <a:latin typeface="Arial Narrow" panose="020B0606020202030204" pitchFamily="34" charset="0"/>
              </a:rPr>
              <a:t>Kwalifikacja do programu lekowego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1.1.  Przewlekła zapalna polineuropatia demielinizacyjna (CIDP)</a:t>
            </a:r>
            <a:endParaRPr lang="pl-PL" sz="40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1.2. Wieloogniskowa neuropatia ruchowa (MMN)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1.3. Miastenia (MG)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1.4. Zespoły paranowotworowe: zespół miasteniczny Lamberta-Eatona, zapalenie układu limbicznego, polineuropatia ruchowa lub ruchowo-czuciowa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1.5. Miopatie zapalne: zapalenie skórno-mięśniowe oraz zapalenie wielomięśniowe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1.6. Zespół </a:t>
            </a:r>
            <a:r>
              <a:rPr lang="pl-PL" b="1" dirty="0" err="1">
                <a:effectLst/>
                <a:latin typeface="Times New Roman"/>
                <a:ea typeface="Times New Roman"/>
              </a:rPr>
              <a:t>Guillain-Barre</a:t>
            </a:r>
            <a:r>
              <a:rPr lang="pl-PL" b="1" dirty="0">
                <a:effectLst/>
                <a:latin typeface="Times New Roman"/>
                <a:ea typeface="Times New Roman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1.7. Choroba </a:t>
            </a:r>
            <a:r>
              <a:rPr lang="pl-PL" b="1" dirty="0" err="1">
                <a:effectLst/>
                <a:latin typeface="Times New Roman"/>
                <a:ea typeface="Times New Roman"/>
              </a:rPr>
              <a:t>Devica</a:t>
            </a:r>
            <a:r>
              <a:rPr lang="pl-PL" b="1" dirty="0">
                <a:effectLst/>
                <a:latin typeface="Times New Roman"/>
                <a:ea typeface="Times New Roman"/>
              </a:rPr>
              <a:t> (NMO)</a:t>
            </a:r>
            <a:endParaRPr lang="pl-PL" sz="4400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>
                <a:effectLst/>
                <a:latin typeface="Times New Roman"/>
                <a:ea typeface="Times New Roman"/>
              </a:rPr>
              <a:t>1.8. Zapalenie mózgu z przeciwciałami przeciw antygenom neuronalnym.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4400" b="1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4400" b="1" dirty="0">
                <a:effectLst/>
                <a:latin typeface="Arial Narrow" panose="020B0606020202030204" pitchFamily="34" charset="0"/>
                <a:ea typeface="Times New Roman"/>
              </a:rPr>
              <a:t>Poza potwierdzeniem rozpoznania, przy leczeniu poszczególnych jednostek chorobowych należy spełnić dodatkowe warunki, przede wszystkim  dotyczące:</a:t>
            </a:r>
          </a:p>
          <a:p>
            <a:pPr lvl="1" algn="just">
              <a:lnSpc>
                <a:spcPct val="115000"/>
              </a:lnSpc>
            </a:pPr>
            <a:r>
              <a:rPr lang="pl-PL" sz="4000" b="1" dirty="0">
                <a:latin typeface="Arial Narrow" panose="020B0606020202030204" pitchFamily="34" charset="0"/>
                <a:ea typeface="Times New Roman"/>
              </a:rPr>
              <a:t>stopnia nasilenia objawów</a:t>
            </a:r>
          </a:p>
          <a:p>
            <a:pPr lvl="1" algn="just">
              <a:lnSpc>
                <a:spcPct val="115000"/>
              </a:lnSpc>
            </a:pPr>
            <a:r>
              <a:rPr lang="pl-PL" sz="4000" b="1" dirty="0">
                <a:effectLst/>
                <a:latin typeface="Arial Narrow" panose="020B0606020202030204" pitchFamily="34" charset="0"/>
                <a:ea typeface="Times New Roman"/>
              </a:rPr>
              <a:t>braku skuteczności innych rodzajów terapii w jednostkach chorobowych</a:t>
            </a:r>
            <a:r>
              <a:rPr lang="pl-PL" sz="4000" b="1" dirty="0">
                <a:latin typeface="Arial Narrow" panose="020B0606020202030204" pitchFamily="34" charset="0"/>
                <a:ea typeface="Times New Roman"/>
              </a:rPr>
              <a:t>.</a:t>
            </a:r>
          </a:p>
          <a:p>
            <a:pPr lvl="1" algn="just">
              <a:lnSpc>
                <a:spcPct val="115000"/>
              </a:lnSpc>
            </a:pPr>
            <a:r>
              <a:rPr lang="pl-PL" sz="4000" b="1" dirty="0">
                <a:effectLst/>
                <a:latin typeface="Arial Narrow" panose="020B0606020202030204" pitchFamily="34" charset="0"/>
                <a:ea typeface="Times New Roman"/>
              </a:rPr>
              <a:t> </a:t>
            </a:r>
            <a:r>
              <a:rPr lang="pl-PL" sz="4000" b="1" dirty="0">
                <a:latin typeface="Arial Narrow" panose="020B0606020202030204" pitchFamily="34" charset="0"/>
                <a:ea typeface="Times New Roman"/>
              </a:rPr>
              <a:t>wykonania określonych badań dodatkowych</a:t>
            </a:r>
            <a:r>
              <a:rPr lang="pl-PL" sz="4000" b="1" dirty="0">
                <a:effectLst/>
                <a:latin typeface="Arial Narrow" panose="020B0606020202030204" pitchFamily="34" charset="0"/>
                <a:ea typeface="Times New Roman"/>
              </a:rPr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74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8CD0F-A345-4B8A-85C9-1EF7541A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</a:rPr>
              <a:t>Rozpoznawanie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</a:rPr>
              <a:t>neuropatii zapalnej </a:t>
            </a:r>
            <a:endParaRPr lang="pl-P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27059D7D-1D4F-4D23-B08D-D5B0CCF6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36290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pl-PL" altLang="pl-PL" dirty="0"/>
              <a:t>charakterystyczny obraz kliniczny</a:t>
            </a:r>
          </a:p>
          <a:p>
            <a:pPr eaLnBrk="1" hangingPunct="1">
              <a:defRPr/>
            </a:pPr>
            <a:r>
              <a:rPr lang="pl-PL" altLang="pl-PL" dirty="0"/>
              <a:t>badanie płynu mózgowo-rdzeniowego GBS,CIDP</a:t>
            </a:r>
          </a:p>
          <a:p>
            <a:pPr marL="800100" lvl="2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dirty="0"/>
              <a:t>rozszczepienie białkowo-komórkowe (cytoza ≤ 50 kom.)</a:t>
            </a:r>
          </a:p>
          <a:p>
            <a:pPr eaLnBrk="1" hangingPunct="1">
              <a:defRPr/>
            </a:pPr>
            <a:r>
              <a:rPr lang="pl-PL" altLang="pl-PL" dirty="0">
                <a:solidFill>
                  <a:srgbClr val="FF0000"/>
                </a:solidFill>
              </a:rPr>
              <a:t>badanie elektrofizjologiczne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dirty="0">
                <a:solidFill>
                  <a:srgbClr val="FF0000"/>
                </a:solidFill>
              </a:rPr>
              <a:t>kryteria rozpoznawania CIDP u dzieci 2000</a:t>
            </a:r>
            <a:r>
              <a:rPr lang="pl-PL" altLang="pl-PL" dirty="0"/>
              <a:t>/AAN1991/EFNS 2010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dirty="0">
                <a:solidFill>
                  <a:srgbClr val="C00000"/>
                </a:solidFill>
              </a:rPr>
              <a:t>Kryteria rozpoznawania GBS </a:t>
            </a:r>
            <a:r>
              <a:rPr lang="pl-PL" altLang="pl-PL" dirty="0" err="1">
                <a:solidFill>
                  <a:srgbClr val="C00000"/>
                </a:solidFill>
              </a:rPr>
              <a:t>Hadden</a:t>
            </a:r>
            <a:r>
              <a:rPr lang="pl-PL" altLang="pl-PL" dirty="0">
                <a:solidFill>
                  <a:srgbClr val="C00000"/>
                </a:solidFill>
              </a:rPr>
              <a:t> 1998/</a:t>
            </a:r>
            <a:r>
              <a:rPr lang="pl-PL" altLang="pl-PL" dirty="0" err="1">
                <a:solidFill>
                  <a:srgbClr val="C00000"/>
                </a:solidFill>
              </a:rPr>
              <a:t>Rajabelly</a:t>
            </a:r>
            <a:r>
              <a:rPr lang="pl-PL" altLang="pl-PL" dirty="0">
                <a:solidFill>
                  <a:srgbClr val="C00000"/>
                </a:solidFill>
              </a:rPr>
              <a:t> 2015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  <a:p>
            <a:pPr eaLnBrk="1" hangingPunct="1">
              <a:defRPr/>
            </a:pPr>
            <a:endParaRPr lang="pl-PL" altLang="pl-PL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  <a:p>
            <a:pPr eaLnBrk="1" hangingPunct="1"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>
            <a:extLst>
              <a:ext uri="{FF2B5EF4-FFF2-40B4-BE49-F238E27FC236}">
                <a16:creationId xmlns:a16="http://schemas.microsoft.com/office/drawing/2014/main" id="{BF9E561C-53AD-48D8-B55D-68693DB0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400"/>
              <a:t>E</a:t>
            </a:r>
            <a:r>
              <a:rPr lang="en-US" altLang="pl-PL" sz="1400"/>
              <a:t>uropean Federation of Neurological Societies/Peripheral Nerve Society Guideline on management of chronic inflammatory demyelinating polyradiculoneuropathy: Report of a joint task force of the European Federation of Neurological Societies and the...Source:Journal of the Peripheral Nervous System, Mar2010, Vol. 15 Issue 1, p1-9,</a:t>
            </a:r>
            <a:endParaRPr lang="pl-PL" altLang="pl-PL" sz="1400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CD561F7A-06FD-4D65-AD03-C33195417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50" y="1600200"/>
            <a:ext cx="740410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24223"/>
              </p:ext>
            </p:extLst>
          </p:nvPr>
        </p:nvGraphicFramePr>
        <p:xfrm>
          <a:off x="1619672" y="1412776"/>
          <a:ext cx="5904124" cy="4681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0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Przewlekła zapalna polineuropatia demielinizacyjna (CIDP):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potwierdzona</a:t>
                      </a: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badaniem EMG (wymóg </a:t>
                      </a:r>
                      <a:r>
                        <a:rPr lang="pl-PL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neurografii</a:t>
                      </a: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co najmniej 4 nerwów,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badaniem płynu mózgowo-rdzeniowego;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przy braku skuteczności leczenia kortykosteroidami lub przy występujących przeciwskazaniach do ich stosowania.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48" marR="64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</a:rPr>
                        <a:t>1.2. Wieloogniskowa neuropatia ruchowa (MMN):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potwierdzona badaniem EMG (wymóg </a:t>
                      </a:r>
                      <a:r>
                        <a:rPr lang="pl-PL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neurografii</a:t>
                      </a: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co najmniej 6 nerwów;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 przypadku</a:t>
                      </a: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postępującej niesprawności ruchowej</a:t>
                      </a: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48" marR="64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267744" y="37016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Kryteria kwalifikacji</a:t>
            </a:r>
          </a:p>
        </p:txBody>
      </p:sp>
    </p:spTree>
    <p:extLst>
      <p:ext uri="{BB962C8B-B14F-4D97-AF65-F5344CB8AC3E}">
        <p14:creationId xmlns:p14="http://schemas.microsoft.com/office/powerpoint/2010/main" val="400107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27845"/>
              </p:ext>
            </p:extLst>
          </p:nvPr>
        </p:nvGraphicFramePr>
        <p:xfrm>
          <a:off x="611560" y="836712"/>
          <a:ext cx="3888432" cy="54891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0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1.3.  Miastenia (MG) przy jednoczesnym wystąpieniu jednego z poniższych punktów: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pojemność życiowa niższa lub równa 20ml/kg </a:t>
                      </a:r>
                      <a:r>
                        <a:rPr lang="pl-PL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m.c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retencja CO</a:t>
                      </a:r>
                      <a:r>
                        <a:rPr lang="pl-PL" sz="16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(ciśnienie parcjalne powyżej 45 mmHg);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spadki saturacji pomimo pełnej suplementacji tlenem SpO</a:t>
                      </a:r>
                      <a:r>
                        <a:rPr lang="pl-PL" sz="16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 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poniżej 93%;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narastanie zaburzeń oddechowych wymagających mechanicznej wentylacji  lub narastający zespół opuszkowy;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brak skuteczności leczenia kortykosteroidami lub przeciwskazania do ich stosowania;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terapia pomostowa przed zabiegiem operacyjnym;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nasilenie objawów miastenii w okresie ciąży.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49054"/>
              </p:ext>
            </p:extLst>
          </p:nvPr>
        </p:nvGraphicFramePr>
        <p:xfrm>
          <a:off x="4932040" y="836712"/>
          <a:ext cx="3744416" cy="43674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1.4. Zespoły paranowotworowe: zespół miasteniczny Lamberta-Eatona, zapalenie układu limbicznego, polineuropatia ruchowa lub ruchowo-czuciowa udokumentowane co najmniej dwoma z trzech niżej wymienionych badań dodatkowych: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badanie przeciwciał przeciwnowotworowych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badanie neurofizjologiczne;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rezonans magnetyczny;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Dodatkowo przy braku skuteczności leczenia kortykosteroidami lub przy występujących przeciwskazaniach do ich stosowania.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owolny kształt 4"/>
          <p:cNvSpPr/>
          <p:nvPr/>
        </p:nvSpPr>
        <p:spPr>
          <a:xfrm>
            <a:off x="1011382" y="4724400"/>
            <a:ext cx="1496291" cy="96982"/>
          </a:xfrm>
          <a:custGeom>
            <a:avLst/>
            <a:gdLst>
              <a:gd name="connsiteX0" fmla="*/ 0 w 1496291"/>
              <a:gd name="connsiteY0" fmla="*/ 13855 h 96982"/>
              <a:gd name="connsiteX1" fmla="*/ 69273 w 1496291"/>
              <a:gd name="connsiteY1" fmla="*/ 27709 h 96982"/>
              <a:gd name="connsiteX2" fmla="*/ 152400 w 1496291"/>
              <a:gd name="connsiteY2" fmla="*/ 41564 h 96982"/>
              <a:gd name="connsiteX3" fmla="*/ 207818 w 1496291"/>
              <a:gd name="connsiteY3" fmla="*/ 55418 h 96982"/>
              <a:gd name="connsiteX4" fmla="*/ 249382 w 1496291"/>
              <a:gd name="connsiteY4" fmla="*/ 69273 h 96982"/>
              <a:gd name="connsiteX5" fmla="*/ 332509 w 1496291"/>
              <a:gd name="connsiteY5" fmla="*/ 83127 h 96982"/>
              <a:gd name="connsiteX6" fmla="*/ 387927 w 1496291"/>
              <a:gd name="connsiteY6" fmla="*/ 96982 h 96982"/>
              <a:gd name="connsiteX7" fmla="*/ 1122218 w 1496291"/>
              <a:gd name="connsiteY7" fmla="*/ 83127 h 96982"/>
              <a:gd name="connsiteX8" fmla="*/ 1233054 w 1496291"/>
              <a:gd name="connsiteY8" fmla="*/ 69273 h 96982"/>
              <a:gd name="connsiteX9" fmla="*/ 1371600 w 1496291"/>
              <a:gd name="connsiteY9" fmla="*/ 41564 h 96982"/>
              <a:gd name="connsiteX10" fmla="*/ 1468582 w 1496291"/>
              <a:gd name="connsiteY10" fmla="*/ 13855 h 96982"/>
              <a:gd name="connsiteX11" fmla="*/ 1496291 w 1496291"/>
              <a:gd name="connsiteY11" fmla="*/ 0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6291" h="96982">
                <a:moveTo>
                  <a:pt x="0" y="13855"/>
                </a:moveTo>
                <a:lnTo>
                  <a:pt x="69273" y="27709"/>
                </a:lnTo>
                <a:cubicBezTo>
                  <a:pt x="96911" y="32734"/>
                  <a:pt x="124854" y="36055"/>
                  <a:pt x="152400" y="41564"/>
                </a:cubicBezTo>
                <a:cubicBezTo>
                  <a:pt x="171071" y="45298"/>
                  <a:pt x="189509" y="50187"/>
                  <a:pt x="207818" y="55418"/>
                </a:cubicBezTo>
                <a:cubicBezTo>
                  <a:pt x="221860" y="59430"/>
                  <a:pt x="235126" y="66105"/>
                  <a:pt x="249382" y="69273"/>
                </a:cubicBezTo>
                <a:cubicBezTo>
                  <a:pt x="276804" y="75367"/>
                  <a:pt x="304963" y="77618"/>
                  <a:pt x="332509" y="83127"/>
                </a:cubicBezTo>
                <a:cubicBezTo>
                  <a:pt x="351180" y="86861"/>
                  <a:pt x="369454" y="92364"/>
                  <a:pt x="387927" y="96982"/>
                </a:cubicBezTo>
                <a:lnTo>
                  <a:pt x="1122218" y="83127"/>
                </a:lnTo>
                <a:cubicBezTo>
                  <a:pt x="1159431" y="81907"/>
                  <a:pt x="1196328" y="75394"/>
                  <a:pt x="1233054" y="69273"/>
                </a:cubicBezTo>
                <a:cubicBezTo>
                  <a:pt x="1279510" y="61530"/>
                  <a:pt x="1325910" y="52987"/>
                  <a:pt x="1371600" y="41564"/>
                </a:cubicBezTo>
                <a:cubicBezTo>
                  <a:pt x="1406623" y="32808"/>
                  <a:pt x="1435463" y="27103"/>
                  <a:pt x="1468582" y="13855"/>
                </a:cubicBezTo>
                <a:cubicBezTo>
                  <a:pt x="1478170" y="10020"/>
                  <a:pt x="1487055" y="4618"/>
                  <a:pt x="14962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5320145" y="4419600"/>
            <a:ext cx="1496291" cy="124691"/>
          </a:xfrm>
          <a:custGeom>
            <a:avLst/>
            <a:gdLst>
              <a:gd name="connsiteX0" fmla="*/ 0 w 1496291"/>
              <a:gd name="connsiteY0" fmla="*/ 0 h 124691"/>
              <a:gd name="connsiteX1" fmla="*/ 110837 w 1496291"/>
              <a:gd name="connsiteY1" fmla="*/ 27709 h 124691"/>
              <a:gd name="connsiteX2" fmla="*/ 152400 w 1496291"/>
              <a:gd name="connsiteY2" fmla="*/ 55418 h 124691"/>
              <a:gd name="connsiteX3" fmla="*/ 277091 w 1496291"/>
              <a:gd name="connsiteY3" fmla="*/ 83127 h 124691"/>
              <a:gd name="connsiteX4" fmla="*/ 318655 w 1496291"/>
              <a:gd name="connsiteY4" fmla="*/ 96982 h 124691"/>
              <a:gd name="connsiteX5" fmla="*/ 623455 w 1496291"/>
              <a:gd name="connsiteY5" fmla="*/ 124691 h 124691"/>
              <a:gd name="connsiteX6" fmla="*/ 1080655 w 1496291"/>
              <a:gd name="connsiteY6" fmla="*/ 110836 h 124691"/>
              <a:gd name="connsiteX7" fmla="*/ 1316182 w 1496291"/>
              <a:gd name="connsiteY7" fmla="*/ 83127 h 124691"/>
              <a:gd name="connsiteX8" fmla="*/ 1454728 w 1496291"/>
              <a:gd name="connsiteY8" fmla="*/ 41564 h 124691"/>
              <a:gd name="connsiteX9" fmla="*/ 1496291 w 1496291"/>
              <a:gd name="connsiteY9" fmla="*/ 41564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6291" h="124691">
                <a:moveTo>
                  <a:pt x="0" y="0"/>
                </a:moveTo>
                <a:cubicBezTo>
                  <a:pt x="26342" y="5269"/>
                  <a:pt x="82439" y="13510"/>
                  <a:pt x="110837" y="27709"/>
                </a:cubicBezTo>
                <a:cubicBezTo>
                  <a:pt x="125730" y="35155"/>
                  <a:pt x="137095" y="48859"/>
                  <a:pt x="152400" y="55418"/>
                </a:cubicBezTo>
                <a:cubicBezTo>
                  <a:pt x="172316" y="63953"/>
                  <a:pt x="261304" y="79180"/>
                  <a:pt x="277091" y="83127"/>
                </a:cubicBezTo>
                <a:cubicBezTo>
                  <a:pt x="291259" y="86669"/>
                  <a:pt x="304286" y="94370"/>
                  <a:pt x="318655" y="96982"/>
                </a:cubicBezTo>
                <a:cubicBezTo>
                  <a:pt x="403648" y="112435"/>
                  <a:pt x="549317" y="119395"/>
                  <a:pt x="623455" y="124691"/>
                </a:cubicBezTo>
                <a:lnTo>
                  <a:pt x="1080655" y="110836"/>
                </a:lnTo>
                <a:cubicBezTo>
                  <a:pt x="1156748" y="107297"/>
                  <a:pt x="1240058" y="94002"/>
                  <a:pt x="1316182" y="83127"/>
                </a:cubicBezTo>
                <a:cubicBezTo>
                  <a:pt x="1345110" y="73484"/>
                  <a:pt x="1418083" y="46799"/>
                  <a:pt x="1454728" y="41564"/>
                </a:cubicBezTo>
                <a:cubicBezTo>
                  <a:pt x="1468443" y="39605"/>
                  <a:pt x="1482437" y="41564"/>
                  <a:pt x="1496291" y="415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90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68636"/>
              </p:ext>
            </p:extLst>
          </p:nvPr>
        </p:nvGraphicFramePr>
        <p:xfrm>
          <a:off x="1818858" y="1414651"/>
          <a:ext cx="5421465" cy="40286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2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7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1.5. Miopatie zapalne: zapalenie skórno-mięśniowe oraz zapalenie wielomięśniowe w przypadku 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nieskutecznego leczenia  kortykosteroidami.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875" marR="69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1.6. Zespół </a:t>
                      </a:r>
                      <a:r>
                        <a:rPr lang="pl-PL" sz="1600" b="1" dirty="0" err="1">
                          <a:effectLst/>
                          <a:latin typeface="Times New Roman"/>
                          <a:ea typeface="Times New Roman"/>
                        </a:rPr>
                        <a:t>Guillain-Barre</a:t>
                      </a: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</a:rPr>
                        <a:t>w przypadku wystąpienia jednego z poniższych objawów: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narastająca niesprawność ruchowa uniemożliwiająca samodzielne chodzenie obserwowana w okresie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tygodni od momentu zachorowania;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narastający niedowład mięśni twarzy;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dyzartria;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dysfagia;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zaburzenia oddechowe.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875" marR="69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519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1263</Words>
  <Application>Microsoft Office PowerPoint</Application>
  <PresentationFormat>Pokaz na ekranie (4:3)</PresentationFormat>
  <Paragraphs>232</Paragraphs>
  <Slides>24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Times New Roman</vt:lpstr>
      <vt:lpstr>Motyw pakietu Office</vt:lpstr>
      <vt:lpstr>      </vt:lpstr>
      <vt:lpstr>  </vt:lpstr>
      <vt:lpstr>Prezentacja programu PowerPoint</vt:lpstr>
      <vt:lpstr>Kwalifikacja do programu lekowego</vt:lpstr>
      <vt:lpstr>Rozpoznawanie neuropatii zapalnej </vt:lpstr>
      <vt:lpstr>European Federation of Neurological Societies/Peripheral Nerve Society Guideline on management of chronic inflammatory demyelinating polyradiculoneuropathy: Report of a joint task force of the European Federation of Neurological Societies and the...Source:Journal of the Peripheral Nervous System, Mar2010, Vol. 15 Issue 1, p1-9,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Badania diagnostyczne wykonywane  w ramach programu</vt:lpstr>
      <vt:lpstr>Prezentacja programu PowerPoint</vt:lpstr>
      <vt:lpstr>Prezentacja programu PowerPoint</vt:lpstr>
      <vt:lpstr>Prezentacja programu PowerPoint</vt:lpstr>
      <vt:lpstr>Które preparaty IVIg?</vt:lpstr>
      <vt:lpstr>Prezentacja programu PowerPoint</vt:lpstr>
      <vt:lpstr>Prezentacja programu PowerPoint</vt:lpstr>
      <vt:lpstr>Załącznik nr 3 do zarządzenia 129/2016/DSOZ  Prezesa NFZ z dnia 30 grudnia 2016 Załącznik 1c do zarządzenia 71/2016/DSOZ wprowadził zmianę: </vt:lpstr>
      <vt:lpstr>Prezentacja programu PowerPoint</vt:lpstr>
      <vt:lpstr>System SMTP…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Z930</dc:creator>
  <cp:lastModifiedBy>Anna Potulska-Chromik</cp:lastModifiedBy>
  <cp:revision>95</cp:revision>
  <dcterms:created xsi:type="dcterms:W3CDTF">2016-02-09T17:54:17Z</dcterms:created>
  <dcterms:modified xsi:type="dcterms:W3CDTF">2019-02-10T07:48:32Z</dcterms:modified>
</cp:coreProperties>
</file>