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320" r:id="rId3"/>
    <p:sldId id="321" r:id="rId4"/>
    <p:sldId id="257" r:id="rId5"/>
    <p:sldId id="296" r:id="rId6"/>
    <p:sldId id="310" r:id="rId7"/>
    <p:sldId id="370" r:id="rId8"/>
    <p:sldId id="407" r:id="rId9"/>
    <p:sldId id="379" r:id="rId10"/>
    <p:sldId id="380" r:id="rId11"/>
    <p:sldId id="381" r:id="rId12"/>
    <p:sldId id="382" r:id="rId13"/>
    <p:sldId id="389" r:id="rId14"/>
    <p:sldId id="390" r:id="rId15"/>
    <p:sldId id="383" r:id="rId16"/>
    <p:sldId id="384" r:id="rId17"/>
    <p:sldId id="385" r:id="rId18"/>
    <p:sldId id="386" r:id="rId19"/>
    <p:sldId id="373" r:id="rId2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E2622A05-991C-4CA4-B221-C81E7BC81CF6}">
          <p14:sldIdLst>
            <p14:sldId id="256"/>
            <p14:sldId id="320"/>
            <p14:sldId id="321"/>
            <p14:sldId id="257"/>
            <p14:sldId id="296"/>
            <p14:sldId id="310"/>
            <p14:sldId id="370"/>
            <p14:sldId id="407"/>
            <p14:sldId id="379"/>
            <p14:sldId id="380"/>
            <p14:sldId id="381"/>
            <p14:sldId id="382"/>
            <p14:sldId id="389"/>
            <p14:sldId id="390"/>
            <p14:sldId id="383"/>
            <p14:sldId id="384"/>
            <p14:sldId id="385"/>
            <p14:sldId id="386"/>
            <p14:sldId id="373"/>
          </p14:sldIdLst>
        </p14:section>
        <p14:section name="Sekcja bez tytułu" id="{5E864DF6-827A-447F-9EBB-210BB84DE86D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38" autoAdjust="0"/>
    <p:restoredTop sz="91705" autoAdjust="0"/>
  </p:normalViewPr>
  <p:slideViewPr>
    <p:cSldViewPr>
      <p:cViewPr varScale="1">
        <p:scale>
          <a:sx n="106" d="100"/>
          <a:sy n="106" d="100"/>
        </p:scale>
        <p:origin x="201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2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C343EC-C7EF-4772-A9DE-5851978766C8}" type="datetimeFigureOut">
              <a:rPr lang="pl-PL" smtClean="0"/>
              <a:t>05.02.2019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EDC1BC-D1B3-4D29-9009-E766EE0CDB3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604842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711410-CB70-486E-9DA5-2CD754DCE90C}" type="datetimeFigureOut">
              <a:rPr lang="pl-PL" smtClean="0"/>
              <a:t>05.02.2019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D4FDDE-5BC7-45A6-ACB4-5C325DF6A66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0196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2FB2D-37C7-4B83-A1BC-D0FB5E05422E}" type="datetimeFigureOut">
              <a:rPr lang="pl-PL" smtClean="0"/>
              <a:t>05.02.2019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A58B1-30EA-48F0-BC0B-1FC94481278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2153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2FB2D-37C7-4B83-A1BC-D0FB5E05422E}" type="datetimeFigureOut">
              <a:rPr lang="pl-PL" smtClean="0"/>
              <a:t>05.02.2019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A58B1-30EA-48F0-BC0B-1FC94481278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3680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2FB2D-37C7-4B83-A1BC-D0FB5E05422E}" type="datetimeFigureOut">
              <a:rPr lang="pl-PL" smtClean="0"/>
              <a:t>05.02.2019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A58B1-30EA-48F0-BC0B-1FC94481278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0355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2FB2D-37C7-4B83-A1BC-D0FB5E05422E}" type="datetimeFigureOut">
              <a:rPr lang="pl-PL" smtClean="0"/>
              <a:t>05.02.2019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A58B1-30EA-48F0-BC0B-1FC94481278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6952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2FB2D-37C7-4B83-A1BC-D0FB5E05422E}" type="datetimeFigureOut">
              <a:rPr lang="pl-PL" smtClean="0"/>
              <a:t>05.02.2019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A58B1-30EA-48F0-BC0B-1FC94481278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66755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2FB2D-37C7-4B83-A1BC-D0FB5E05422E}" type="datetimeFigureOut">
              <a:rPr lang="pl-PL" smtClean="0"/>
              <a:t>05.02.2019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A58B1-30EA-48F0-BC0B-1FC94481278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1292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2FB2D-37C7-4B83-A1BC-D0FB5E05422E}" type="datetimeFigureOut">
              <a:rPr lang="pl-PL" smtClean="0"/>
              <a:t>05.02.2019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A58B1-30EA-48F0-BC0B-1FC94481278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1790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2FB2D-37C7-4B83-A1BC-D0FB5E05422E}" type="datetimeFigureOut">
              <a:rPr lang="pl-PL" smtClean="0"/>
              <a:t>05.02.2019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A58B1-30EA-48F0-BC0B-1FC94481278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4290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2FB2D-37C7-4B83-A1BC-D0FB5E05422E}" type="datetimeFigureOut">
              <a:rPr lang="pl-PL" smtClean="0"/>
              <a:t>05.02.2019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A58B1-30EA-48F0-BC0B-1FC94481278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8735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2FB2D-37C7-4B83-A1BC-D0FB5E05422E}" type="datetimeFigureOut">
              <a:rPr lang="pl-PL" smtClean="0"/>
              <a:t>05.02.2019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A58B1-30EA-48F0-BC0B-1FC94481278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5578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2FB2D-37C7-4B83-A1BC-D0FB5E05422E}" type="datetimeFigureOut">
              <a:rPr lang="pl-PL" smtClean="0"/>
              <a:t>05.02.2019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A58B1-30EA-48F0-BC0B-1FC94481278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0710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2FB2D-37C7-4B83-A1BC-D0FB5E05422E}" type="datetimeFigureOut">
              <a:rPr lang="pl-PL" smtClean="0"/>
              <a:t>05.02.2019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A58B1-30EA-48F0-BC0B-1FC94481278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4229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google.pl/url?sa=i&amp;rct=j&amp;q=&amp;esrc=s&amp;source=images&amp;cd=&amp;ved=0ahUKEwjO9rL2k7bLAhUkEpoKHUErBkYQjRwIBw&amp;url=http://www.radiologyassistant.nl/en/p48f4c4ccd9682/brain-anatomy.html&amp;psig=AFQjCNG12TvR-N2a_q_rU1_dmE43h8X_9w&amp;ust=145770046811722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google.pl/url?sa=i&amp;rct=j&amp;q=&amp;esrc=s&amp;source=images&amp;cd=&amp;ved=0ahUKEwjh4-O5jeXRAhUFFCwKHU8eBVgQjRwIBw&amp;url=https://pl.wikipedia.org/wiki/Flaga_Polski&amp;psig=AFQjCNEjrhyXJRdRgm0tQ6yiFMq6WfGkcw&amp;ust=1485702012839146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studioopinii.pl/benfranklin-wojewodztwa-z-nietrzezwosci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studioopinii.pl/benfranklin-wojewodztwa-z-nietrzezwosci/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3568" y="2060848"/>
            <a:ext cx="7772400" cy="1470025"/>
          </a:xfrm>
        </p:spPr>
        <p:txBody>
          <a:bodyPr>
            <a:normAutofit/>
          </a:bodyPr>
          <a:lstStyle/>
          <a:p>
            <a:r>
              <a:rPr lang="pl-PL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Trombektomia</a:t>
            </a:r>
            <a:r>
              <a:rPr lang="pl-PL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mechaniczna: </a:t>
            </a:r>
            <a:br>
              <a:rPr lang="pl-PL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 oznacza pilotaż</a:t>
            </a:r>
            <a:endParaRPr lang="pl-PL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Agnieszka Słowik</a:t>
            </a:r>
          </a:p>
          <a:p>
            <a:r>
              <a:rPr lang="pl-PL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i Klinika Neurologii</a:t>
            </a:r>
          </a:p>
          <a:p>
            <a:r>
              <a:rPr lang="pl-PL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UJ CM  </a:t>
            </a:r>
            <a:endParaRPr lang="pl-PL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herbcmc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175" y="129478"/>
            <a:ext cx="1524000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127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>
                <a:solidFill>
                  <a:srgbClr val="C00000"/>
                </a:solidFill>
              </a:rPr>
              <a:t>Pacjenci kwalifikujący się do programu pilotażowego</a:t>
            </a:r>
            <a:endParaRPr lang="pl-PL" sz="3200" b="1" dirty="0">
              <a:solidFill>
                <a:srgbClr val="C0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Zamknięcie przez zator lub zakrzep tętnicy szyjnej wewnętrznej, segmentu M1 i M2 tętnicy środkowej mózgu, segmentu A1 i A2 tętnicy mózgu przedniej, tętnicy podstawnej i tętnicy kręgowej</a:t>
            </a:r>
          </a:p>
          <a:p>
            <a:pPr marL="0" indent="0">
              <a:buNone/>
            </a:pPr>
            <a:endParaRPr lang="pl-PL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Oraz</a:t>
            </a:r>
          </a:p>
          <a:p>
            <a:pPr marL="0" indent="0">
              <a:buNone/>
            </a:pPr>
            <a:endParaRPr lang="pl-PL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Wynik badania neuroobrazowego (TK z opcją naczyniową lub RM z opcją naczyniową) wskazuje na wysokie prawdopodobieństwo niedrożności danej tętnicy</a:t>
            </a: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13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 smtClean="0">
                <a:solidFill>
                  <a:srgbClr val="C00000"/>
                </a:solidFill>
              </a:rPr>
              <a:t>Pilotaż wymagania</a:t>
            </a:r>
            <a:endParaRPr lang="pl-PL" sz="3600" b="1" dirty="0">
              <a:solidFill>
                <a:srgbClr val="C0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Wymagania formalne</a:t>
            </a:r>
          </a:p>
          <a:p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Oddział neurologiczny z oddziałem lub pododdziałem udarowym </a:t>
            </a:r>
          </a:p>
          <a:p>
            <a:endParaRPr lang="pl-PL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Pracownia hemodynamiki lub pracownia radiologii zabiegowej, w której wykonano co najmniej 150 procedur leczenia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endowaskularnego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naczyń  domózgowych lub wewnątrzczaszkowych w okresie ostatnich dwóch lat kalendarzowych poprzedzających rok wejścia rozporządzenia w lokalizacji</a:t>
            </a:r>
          </a:p>
          <a:p>
            <a:endParaRPr lang="pl-PL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Oddział neurochirurgii zabezpieczający możliwość wykonania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hemikraniektomii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także w ramach dyżuru medycznego, w dostępie,  pod warunkiem, że średni czas dotarcia do tego oddziału transportem sanitarnym nie przekracza 30 min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50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 smtClean="0">
                <a:solidFill>
                  <a:srgbClr val="C00000"/>
                </a:solidFill>
              </a:rPr>
              <a:t>Pilotaż wymagania</a:t>
            </a:r>
            <a:endParaRPr lang="pl-PL" sz="3600" b="1" dirty="0">
              <a:solidFill>
                <a:srgbClr val="C0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3783" y="1268760"/>
            <a:ext cx="8229600" cy="4525963"/>
          </a:xfrm>
          <a:ln>
            <a:solidFill>
              <a:srgbClr val="FF0000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Personel w trakcie zabiegu </a:t>
            </a:r>
          </a:p>
          <a:p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Lekarz specjalista (rentgenodiagnostyka/radiologia/radiodiagnostyka/radiologia i diagnostyka obrazowa/neurochirurgia/neurochirurgia i neurotraumatologia/neurologia/kardiologia) spełniający określone kryteria samodzielnego operatora </a:t>
            </a:r>
          </a:p>
          <a:p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Specjalista anestezjolog/specjalista w zakresie anestezjologii i reanimacji/anestezjologii i intensywnej terapii</a:t>
            </a:r>
          </a:p>
          <a:p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Dwie pielęgniarki operacyjne z co najmniej rocznym doświadczeniem z instrumentowaniem do zabiegów wewnątrznaczyniowych </a:t>
            </a:r>
          </a:p>
          <a:p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Pielęgniarka anestezjologiczna</a:t>
            </a:r>
          </a:p>
          <a:p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Technik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elektroradiolog</a:t>
            </a: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56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>
                <a:solidFill>
                  <a:srgbClr val="C00000"/>
                </a:solidFill>
              </a:rPr>
              <a:t>Pilotaż wymagania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5882" y="1451588"/>
            <a:ext cx="8229600" cy="4525963"/>
          </a:xfrm>
          <a:ln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Operator</a:t>
            </a:r>
          </a:p>
          <a:p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Uczestnictwo w co najmniej 150 zabiegach z zakresu neuroradiologii, w tym co najmniej 50 zabiegów przeprowadzonych samodzielnie </a:t>
            </a: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albo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wykonanie 50 zabiegów z zakresu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endowaskularnego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leczenia naczyń domózgowych i mózgowych (w tym 5 zabiegów leczenia naczyń wewnątrzczaszkowych wykonanych samodzielnie  lub w obecności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proktora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który wykonał co najmniej 50 zabiegów wewnątrzczaszkowych)</a:t>
            </a:r>
          </a:p>
          <a:p>
            <a:endParaRPr lang="pl-PL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Ukończenie kursu udoskonalającego CMKP „Wewnątrznaczyniowe leczenie udarów niedokrwiennych” lub kursu w ośrodku zagranicznym</a:t>
            </a:r>
          </a:p>
          <a:p>
            <a:endParaRPr lang="pl-PL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Dla lekarzy niebędących specjalistami w zakresie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(rentgenodiagnostyka/radiologia/radiodiagnostyka/radiologia i diagnostyka obrazowa/neurochirurgia/neurochirurgia i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neurotraumatologia/neurologia) odbycie 3 miesięcznego stażu w oddziale udarowym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37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C00000"/>
                </a:solidFill>
              </a:rPr>
              <a:t>Pilotaż wymagania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ln>
            <a:solidFill>
              <a:srgbClr val="FF0000"/>
            </a:solidFill>
          </a:ln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l-P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Sprzęt</a:t>
            </a:r>
          </a:p>
          <a:p>
            <a:pPr marL="0" indent="0">
              <a:buNone/>
            </a:pP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Wyposażenie w sprzęt  i aparaturę medyczną (w miejscu wykonywania zabiegu)</a:t>
            </a:r>
          </a:p>
          <a:p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Angiograf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stacjonarny z możliwością wykonywania zabiegów neuroradiologicznych </a:t>
            </a:r>
          </a:p>
          <a:p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Urządzenie do usuwania materiału zatorowego z naczyń mózgowych</a:t>
            </a:r>
          </a:p>
          <a:p>
            <a:pPr marL="0" indent="0">
              <a:buNone/>
            </a:pP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Zapewnienie realizacji badań (w lokalizacji z całodobową możliwością wykonywania badań we wszystkie dni tygodnia)</a:t>
            </a:r>
          </a:p>
          <a:p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tomografii komputerowej z opcją naczyniową oraz perfuzją TK</a:t>
            </a:r>
          </a:p>
          <a:p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ezonansu magnetycznego (RM) z opcją naczyniową oraz dyfuzją i perfuzją RM</a:t>
            </a: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49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 smtClean="0">
                <a:solidFill>
                  <a:srgbClr val="C00000"/>
                </a:solidFill>
              </a:rPr>
              <a:t>Pilotaż kwalifikacja</a:t>
            </a:r>
            <a:endParaRPr lang="pl-PL" sz="3600" b="1" dirty="0">
              <a:solidFill>
                <a:srgbClr val="C0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Zespół kwalifikujący do zabiegu</a:t>
            </a:r>
          </a:p>
          <a:p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Specjalista neurolog mający doświadczenie w zakresie leczenia udarów mózgu</a:t>
            </a:r>
          </a:p>
          <a:p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Lekarz specjalista w dziedzinie rentgenodiagnostyki lub radiologii lub radiodiagnostyki lub radiologii i diagnostyki obrazowej mający doświadczenie w zakresie badań lub zabiegów neuroradiologicznych</a:t>
            </a:r>
          </a:p>
          <a:p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Lekarz wykonujący zabieg</a:t>
            </a:r>
          </a:p>
          <a:p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Przy czym wymóg określony w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tiret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trzecie uznaje się za spełniony, jeśli lekarzem wykonującym zabieg jest osoba określona w </a:t>
            </a:r>
            <a:r>
              <a:rPr lang="pl-P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tiret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pierwsze lub drugie</a:t>
            </a:r>
          </a:p>
          <a:p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46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Pilotaż: wymogi</a:t>
            </a:r>
            <a:endParaRPr lang="pl-PL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5964" y="1417638"/>
            <a:ext cx="8229600" cy="4525963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Dostęp do konsultacji neurologicznej w trakcie zabiegu</a:t>
            </a:r>
          </a:p>
          <a:p>
            <a:endParaRPr lang="pl-PL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Lekarz prowadzący zapewnia rehabilitację</a:t>
            </a:r>
          </a:p>
          <a:p>
            <a:endParaRPr lang="pl-PL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Lekarz prowadzący po zakończeniu hospitalizacji przekazuje informację o przeprowadzonym leczeniu udaru mózgu do lekarza podstawowej opieki zdrowotnej</a:t>
            </a:r>
          </a:p>
          <a:p>
            <a:endParaRPr lang="pl-PL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Realizacja świadczeń musi być zapewniona całodobowo przez wszystkie dni tygodnia</a:t>
            </a:r>
          </a:p>
          <a:p>
            <a:endParaRPr lang="pl-PL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16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 smtClean="0">
                <a:solidFill>
                  <a:srgbClr val="C00000"/>
                </a:solidFill>
              </a:rPr>
              <a:t>Pilotaż: procedury</a:t>
            </a:r>
            <a:endParaRPr lang="pl-PL" sz="3600" b="1" dirty="0">
              <a:solidFill>
                <a:srgbClr val="C0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340768"/>
            <a:ext cx="8229600" cy="4824536"/>
          </a:xfrm>
          <a:ln>
            <a:solidFill>
              <a:srgbClr val="FF0000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Sformalizowana </a:t>
            </a: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procedura leczenia w ostrym okresie </a:t>
            </a: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udaru</a:t>
            </a:r>
          </a:p>
          <a:p>
            <a:endParaRPr lang="pl-PL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Opracowanie i wdrożenie sformalizowanej procedury określającej zasady współpracy </a:t>
            </a: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między lekarzem prowadzącym  leczenie i lekarzem wykonującym zabieg a zespołem ratownictwa medycznego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(w porozumieniu z wojewodą, i dysponentami zespołów ratownictwa medycznego, w tym dysponentem lotniczych zespołów ratownictwa)</a:t>
            </a:r>
          </a:p>
          <a:p>
            <a:endParaRPr lang="pl-PL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Opracowanie i wdrożenie sformalizowanej procedury określającej zasady współpracy  </a:t>
            </a: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między lekarzem prowadzącym leczenie a lekarzem wykonującym zabieg oraz pozostałym personelem medycznym sprawującym opiekę nad pacjentem</a:t>
            </a:r>
          </a:p>
          <a:p>
            <a:endParaRPr lang="pl-PL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Realizator zapewnia ciągłość realizacji świadczeń zdrowotnych i ustala współpracę ze świadczeniodawcami realizującymi świadczenia gwarantowane z zakresu rehabilitacji leczniczej lub świadczeń pielęgnacyjnych i opiekuńczych w ramach opieki długoterminowej w celu zapewnienia ciągłości leczenia 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16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 smtClean="0">
                <a:solidFill>
                  <a:srgbClr val="C00000"/>
                </a:solidFill>
              </a:rPr>
              <a:t>Pilotaż: obowiązki</a:t>
            </a:r>
            <a:endParaRPr lang="pl-PL" sz="3600" b="1" dirty="0">
              <a:solidFill>
                <a:srgbClr val="C0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0780" y="1441456"/>
            <a:ext cx="8229600" cy="4525963"/>
          </a:xfrm>
          <a:ln>
            <a:solidFill>
              <a:srgbClr val="FF0000"/>
            </a:solidFill>
          </a:ln>
        </p:spPr>
        <p:txBody>
          <a:bodyPr>
            <a:normAutofit fontScale="70000" lnSpcReduction="20000"/>
          </a:bodyPr>
          <a:lstStyle/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Prowadzenie szkoleń z zakresu wykonywania zabiegów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trombektomii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(co najmniej dwa szkolenia rocznie) w trakcie trwania pilotażu</a:t>
            </a:r>
          </a:p>
          <a:p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Umożliwienie przeszkolenia co najmniej dwóch lekarzy rocznie, którzy zdobywają doświadczenie w celu wykonywania zabiegów</a:t>
            </a:r>
          </a:p>
          <a:p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Przeprowadzenie szkoleń współpracujących z ośrodkiem realizującym pilotaż dla koordynatorów ratownictwa medycznego, dyspozytorów medycznych, w tym personelu lotniczych zespołów ratownictwa w zakresie postępowania w ostrej fazie udaru niedokrwiennego, w szczególności w zakresie optymalnego czasu rozpoczęcia zabiegu od chwili wystąpienia objawów u pacjenta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87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6091994"/>
              </p:ext>
            </p:extLst>
          </p:nvPr>
        </p:nvGraphicFramePr>
        <p:xfrm>
          <a:off x="683568" y="2077110"/>
          <a:ext cx="7620726" cy="37645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1467">
                  <a:extLst>
                    <a:ext uri="{9D8B030D-6E8A-4147-A177-3AD203B41FA5}">
                      <a16:colId xmlns:a16="http://schemas.microsoft.com/office/drawing/2014/main" val="1555274436"/>
                    </a:ext>
                  </a:extLst>
                </a:gridCol>
                <a:gridCol w="6574568">
                  <a:extLst>
                    <a:ext uri="{9D8B030D-6E8A-4147-A177-3AD203B41FA5}">
                      <a16:colId xmlns:a16="http://schemas.microsoft.com/office/drawing/2014/main" val="3642942091"/>
                    </a:ext>
                  </a:extLst>
                </a:gridCol>
                <a:gridCol w="714691">
                  <a:extLst>
                    <a:ext uri="{9D8B030D-6E8A-4147-A177-3AD203B41FA5}">
                      <a16:colId xmlns:a16="http://schemas.microsoft.com/office/drawing/2014/main" val="2252867179"/>
                    </a:ext>
                  </a:extLst>
                </a:gridCol>
              </a:tblGrid>
              <a:tr h="3437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pl-PL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17" marR="509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Czas od przybycia do pierwszego szpitala do rozpoczęcia podawania </a:t>
                      </a:r>
                      <a:r>
                        <a:rPr lang="pl-PL" sz="12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rtPAIV</a:t>
                      </a:r>
                      <a:r>
                        <a:rPr lang="pl-PL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(min</a:t>
                      </a: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pl-PL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17" marR="509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l-PL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17" marR="509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797198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pl-PL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17" marR="509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Czas od przybycia do pierwszego szpitala do wykonania pierwszego badania obrazowego (min)</a:t>
                      </a:r>
                      <a:endParaRPr lang="pl-PL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17" marR="509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l-PL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17" marR="509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55380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pl-PL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17" marR="509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Czas od pierwszego badania obrazowego do rozpoczęcia zabiegu (min)</a:t>
                      </a:r>
                      <a:endParaRPr lang="pl-PL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17" marR="509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l-PL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17" marR="509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0659928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pl-PL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17" marR="509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Czas od przybycia pacjenta do CITO do rozpoczęcia zabiegu (min)</a:t>
                      </a:r>
                      <a:endParaRPr lang="pl-PL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17" marR="509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l-PL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17" marR="509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8031565"/>
                  </a:ext>
                </a:extLst>
              </a:tr>
              <a:tr h="3620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pl-PL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17" marR="509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Czas od wystąpienia udaru do </a:t>
                      </a:r>
                      <a:r>
                        <a:rPr lang="pl-PL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rozpoczęcia </a:t>
                      </a: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zabiegu (min)</a:t>
                      </a:r>
                      <a:endParaRPr lang="pl-PL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17" marR="509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l-PL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17" marR="509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659083"/>
                  </a:ext>
                </a:extLst>
              </a:tr>
              <a:tr h="1810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pl-PL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17" marR="509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Rekanalizacja</a:t>
                      </a: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naczynia w skali TICI</a:t>
                      </a:r>
                      <a:endParaRPr lang="pl-PL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17" marR="509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l-PL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17" marR="509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1048574"/>
                  </a:ext>
                </a:extLst>
              </a:tr>
              <a:tr h="1810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lang="pl-PL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17" marR="509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Zgon do trzech miesięcy po zabiegu</a:t>
                      </a:r>
                      <a:endParaRPr lang="pl-PL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17" marR="509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l-PL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17" marR="509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368697"/>
                  </a:ext>
                </a:extLst>
              </a:tr>
              <a:tr h="1810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  <a:endParaRPr lang="pl-PL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17" marR="509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Zgon do 30 dni po zabiegu </a:t>
                      </a:r>
                      <a:endParaRPr lang="pl-PL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17" marR="509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l-PL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17" marR="509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4092679"/>
                  </a:ext>
                </a:extLst>
              </a:tr>
              <a:tr h="1810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</a:t>
                      </a:r>
                      <a:endParaRPr lang="pl-PL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17" marR="509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Powikłania po zabiegu</a:t>
                      </a:r>
                      <a:endParaRPr lang="pl-PL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17" marR="509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l-PL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17" marR="509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3065081"/>
                  </a:ext>
                </a:extLst>
              </a:tr>
              <a:tr h="1810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</a:t>
                      </a:r>
                      <a:endParaRPr lang="pl-PL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17" marR="509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Czy była </a:t>
                      </a:r>
                      <a:r>
                        <a:rPr lang="pl-PL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tromboliza</a:t>
                      </a: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dożylna</a:t>
                      </a:r>
                      <a:endParaRPr lang="pl-PL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17" marR="509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l-PL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17" marR="509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051158"/>
                  </a:ext>
                </a:extLst>
              </a:tr>
              <a:tr h="1810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</a:t>
                      </a:r>
                      <a:endParaRPr lang="pl-PL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17" marR="509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Czas hospitalizacji (dni)</a:t>
                      </a:r>
                      <a:endParaRPr lang="pl-PL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17" marR="509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l-PL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17" marR="509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587140"/>
                  </a:ext>
                </a:extLst>
              </a:tr>
              <a:tr h="181039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</a:t>
                      </a:r>
                      <a:endParaRPr lang="pl-PL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17" marR="509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mRS</a:t>
                      </a: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 miesiącu</a:t>
                      </a:r>
                      <a:endParaRPr lang="pl-PL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17" marR="509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l-PL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17" marR="509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7220506"/>
                  </a:ext>
                </a:extLst>
              </a:tr>
              <a:tr h="18103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mRS</a:t>
                      </a: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po 3 miesiącach</a:t>
                      </a:r>
                      <a:endParaRPr lang="pl-PL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17" marR="509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l-PL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17" marR="509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9323972"/>
                  </a:ext>
                </a:extLst>
              </a:tr>
              <a:tr h="18103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mRS</a:t>
                      </a: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po 12 miesiącach</a:t>
                      </a:r>
                      <a:endParaRPr lang="pl-PL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17" marR="509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l-PL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17" marR="509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5762601"/>
                  </a:ext>
                </a:extLst>
              </a:tr>
              <a:tr h="181039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</a:t>
                      </a:r>
                      <a:endParaRPr lang="pl-PL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17" marR="509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NIHSS przy przyjęciu do 1.szpitala</a:t>
                      </a:r>
                      <a:endParaRPr lang="pl-PL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17" marR="509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l-PL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17" marR="509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1920132"/>
                  </a:ext>
                </a:extLst>
              </a:tr>
              <a:tr h="18103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NIHSS przy kwalifikacji do zabiegu</a:t>
                      </a:r>
                      <a:endParaRPr lang="pl-PL" sz="9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17" marR="509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l-PL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17" marR="509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2504216"/>
                  </a:ext>
                </a:extLst>
              </a:tr>
              <a:tr h="18103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NIHSS przy wypisie</a:t>
                      </a:r>
                      <a:endParaRPr lang="pl-PL" sz="9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17" marR="509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l-PL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917" marR="5091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325097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83568" y="630560"/>
            <a:ext cx="7992888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Pilotaż TROMBEKTOMIA</a:t>
            </a:r>
            <a:endParaRPr kumimoji="0" lang="pl-PL" altLang="pl-PL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Imię i nazwisko </a:t>
            </a:r>
            <a:endParaRPr kumimoji="0" lang="pl-PL" altLang="pl-PL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PESEL: …………………………………………………………………………</a:t>
            </a:r>
            <a:endParaRPr kumimoji="0" lang="pl-PL" altLang="pl-PL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Numer telefonu do pacjenta/rodziny: …………………………………………..</a:t>
            </a:r>
            <a:endParaRPr kumimoji="0" lang="pl-PL" altLang="pl-PL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DATA: </a:t>
            </a:r>
            <a:endParaRPr kumimoji="0" lang="pl-PL" altLang="pl-PL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Pierwszy Szpital do którego pacjent był przyjęty:</a:t>
            </a:r>
            <a:r>
              <a:rPr kumimoji="0" lang="pl-PL" altLang="pl-PL" sz="1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pl-PL" altLang="pl-PL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Rodzaj transportu szpital-CITO: </a:t>
            </a:r>
            <a:endParaRPr kumimoji="0" lang="pl-PL" altLang="pl-PL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32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radiologyassistant.nl/data/bin/a5097978bc683d_TEK-LSA2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315" y="1212647"/>
            <a:ext cx="4608513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oncentric MERCI Retriever embedded in a clot. Co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905164"/>
            <a:ext cx="3888432" cy="154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Solitaire is a mechanical thrombectomy device used to retrieve a clot in patients experiencing acute ischemic stroke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662" y="4905164"/>
            <a:ext cx="3995936" cy="154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/>
          <p:cNvSpPr txBox="1"/>
          <p:nvPr/>
        </p:nvSpPr>
        <p:spPr>
          <a:xfrm>
            <a:off x="251520" y="4905164"/>
            <a:ext cx="86409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l-PL" dirty="0" smtClean="0"/>
              <a:t>2000</a:t>
            </a:r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4602753" y="4905164"/>
            <a:ext cx="86409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l-PL" dirty="0" smtClean="0"/>
              <a:t>2015</a:t>
            </a:r>
            <a:endParaRPr lang="pl-PL" dirty="0"/>
          </a:p>
        </p:txBody>
      </p:sp>
      <p:sp>
        <p:nvSpPr>
          <p:cNvPr id="9" name="Tytuł 8"/>
          <p:cNvSpPr txBox="1">
            <a:spLocks/>
          </p:cNvSpPr>
          <p:nvPr/>
        </p:nvSpPr>
        <p:spPr>
          <a:xfrm>
            <a:off x="457200" y="74509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2015: </a:t>
            </a:r>
            <a:r>
              <a:rPr lang="pl-PL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Trombektomia</a:t>
            </a:r>
            <a:r>
              <a:rPr lang="pl-PL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mechaniczna - przełom leczenia przyczynowego ostrego udaru mózgu</a:t>
            </a:r>
            <a:endParaRPr lang="pl-PL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60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413823" y="548680"/>
            <a:ext cx="734481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</a:t>
            </a:r>
            <a:r>
              <a:rPr lang="pl-PL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CLEAN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	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Berkhemer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OA i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wsp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NEJM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2015 	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REVASCAT: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Jovin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TG i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wsp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NEJM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2015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EXTEND-IA: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Campell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wsp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NEJM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 	</a:t>
            </a:r>
            <a:endParaRPr lang="pl-PL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SWIFT: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Saver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JL i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wsp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NEJM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2015 		</a:t>
            </a:r>
          </a:p>
          <a:p>
            <a:r>
              <a:rPr lang="pl-PL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ESCAPE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	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Goyal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 i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wsp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NEJM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2015 		</a:t>
            </a:r>
          </a:p>
          <a:p>
            <a:r>
              <a:rPr lang="pl-PL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THRACE: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Bracard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 i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wsp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Lancet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Neurol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2016</a:t>
            </a:r>
          </a:p>
          <a:p>
            <a:r>
              <a:rPr lang="pl-PL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THERAPY</a:t>
            </a:r>
            <a:r>
              <a:rPr lang="pl-PL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Mocco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 i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wsp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Stroke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2016</a:t>
            </a:r>
          </a:p>
          <a:p>
            <a:r>
              <a:rPr lang="pl-PL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PISTE</a:t>
            </a:r>
            <a:r>
              <a:rPr lang="pl-PL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Muir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KW i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wsp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Neurol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Neurosurg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Psychiatry 2017</a:t>
            </a:r>
          </a:p>
          <a:p>
            <a:r>
              <a:rPr lang="pl-PL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EASI: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Khoury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NN i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wsp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Neuroradiol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2017</a:t>
            </a:r>
          </a:p>
          <a:p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382826" y="3789040"/>
            <a:ext cx="8424936" cy="28315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l-PL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Wahlgren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 i </a:t>
            </a:r>
            <a:r>
              <a:rPr lang="pl-PL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wsp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pl-PL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Mechanical</a:t>
            </a:r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thrombectomy</a:t>
            </a:r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pl-PL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acute</a:t>
            </a:r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ischemic</a:t>
            </a:r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stroke</a:t>
            </a:r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l-PL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Consensus</a:t>
            </a:r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statement</a:t>
            </a:r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by ESO-</a:t>
            </a:r>
            <a:r>
              <a:rPr lang="pl-PL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Karolinska</a:t>
            </a:r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Stroke</a:t>
            </a:r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Update 2014/2015 </a:t>
            </a:r>
            <a:r>
              <a:rPr lang="pl-PL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supported</a:t>
            </a:r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by ESO, ESMINT, ESNR and EAN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International J </a:t>
            </a:r>
            <a:r>
              <a:rPr lang="pl-PL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Stroke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2016;11:134-147</a:t>
            </a:r>
          </a:p>
          <a:p>
            <a:endParaRPr lang="pl-PL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Powers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WJ  i </a:t>
            </a:r>
            <a:r>
              <a:rPr lang="pl-PL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wsp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pl-PL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Guidelines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the 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pl-PL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Early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Management of </a:t>
            </a:r>
            <a:r>
              <a:rPr lang="pl-PL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Patients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With </a:t>
            </a:r>
            <a:r>
              <a:rPr lang="pl-PL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Acute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pl-PL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Ischemic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pl-PL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Stroke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 </a:t>
            </a:r>
            <a:r>
              <a:rPr lang="pl-PL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Guidelinefor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Healthcare </a:t>
            </a:r>
            <a:r>
              <a:rPr lang="pl-PL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Professionals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From the American </a:t>
            </a:r>
            <a:r>
              <a:rPr lang="pl-PL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Heart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Association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/American </a:t>
            </a:r>
            <a:r>
              <a:rPr lang="pl-PL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Stroke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pl-PL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Association</a:t>
            </a:r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Stroke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2018;;49:e46-e110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doi: 10.1161/STR.0000000000000158.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Epub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2018 Jan 24.</a:t>
            </a:r>
          </a:p>
          <a:p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162717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nalezione obrazy dla zapytania flaga polski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836712"/>
            <a:ext cx="2902868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Trombektomia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 Polsce</a:t>
            </a:r>
            <a:b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2012-2016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107504" y="2204864"/>
            <a:ext cx="89289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Centrów Udarowych</a:t>
            </a:r>
          </a:p>
          <a:p>
            <a:endParaRPr lang="pl-PL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Zgłoszenie liczby leczonych przypadków: 	24 Centra</a:t>
            </a:r>
          </a:p>
          <a:p>
            <a:r>
              <a:rPr lang="pl-P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Przesłanie ankiety opisującej ośrodek: 	23 Centra</a:t>
            </a:r>
          </a:p>
          <a:p>
            <a:r>
              <a:rPr lang="pl-P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Przesłanie danych surowych: 		22 Centra</a:t>
            </a:r>
          </a:p>
          <a:p>
            <a:endParaRPr lang="pl-PL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Liczba zidentyfikowanych przypadków: 			585</a:t>
            </a:r>
          </a:p>
          <a:p>
            <a:r>
              <a:rPr lang="pl-P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Liczba przypadków zakwalifikowanych do analizy:  	531 (91%)</a:t>
            </a:r>
            <a:endParaRPr lang="pl-PL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107504" y="5949280"/>
            <a:ext cx="9217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*Niezbędne dane: wiek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płeć, skala NIHS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przy przyjęciu i przy wypisie,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skala </a:t>
            </a:r>
            <a:r>
              <a:rPr lang="pl-PL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Rankin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 dniu wypisu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7420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a 4"/>
          <p:cNvSpPr/>
          <p:nvPr/>
        </p:nvSpPr>
        <p:spPr>
          <a:xfrm>
            <a:off x="3337556" y="692696"/>
            <a:ext cx="700009" cy="65736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bg1"/>
                </a:solidFill>
              </a:rPr>
              <a:t>1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6" name="Elipsa 5"/>
          <p:cNvSpPr/>
          <p:nvPr/>
        </p:nvSpPr>
        <p:spPr>
          <a:xfrm>
            <a:off x="5516488" y="1082172"/>
            <a:ext cx="700009" cy="65736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/>
              <a:t>1</a:t>
            </a:r>
            <a:endParaRPr lang="pl-PL" b="1" dirty="0"/>
          </a:p>
        </p:txBody>
      </p:sp>
      <p:sp>
        <p:nvSpPr>
          <p:cNvPr id="7" name="Elipsa 6"/>
          <p:cNvSpPr/>
          <p:nvPr/>
        </p:nvSpPr>
        <p:spPr>
          <a:xfrm>
            <a:off x="3816642" y="1974449"/>
            <a:ext cx="700009" cy="65736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/>
              <a:t>1</a:t>
            </a:r>
            <a:endParaRPr lang="pl-PL" b="1" dirty="0"/>
          </a:p>
        </p:txBody>
      </p:sp>
      <p:sp>
        <p:nvSpPr>
          <p:cNvPr id="8" name="Elipsa 7"/>
          <p:cNvSpPr/>
          <p:nvPr/>
        </p:nvSpPr>
        <p:spPr>
          <a:xfrm>
            <a:off x="2725053" y="2636912"/>
            <a:ext cx="700009" cy="65736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/>
              <a:t>2</a:t>
            </a:r>
            <a:endParaRPr lang="pl-PL" b="1" dirty="0"/>
          </a:p>
        </p:txBody>
      </p:sp>
      <p:sp>
        <p:nvSpPr>
          <p:cNvPr id="9" name="Elipsa 8"/>
          <p:cNvSpPr/>
          <p:nvPr/>
        </p:nvSpPr>
        <p:spPr>
          <a:xfrm>
            <a:off x="2228564" y="4234390"/>
            <a:ext cx="700009" cy="65736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/>
              <a:t>2</a:t>
            </a:r>
            <a:endParaRPr lang="pl-PL" b="1" dirty="0"/>
          </a:p>
        </p:txBody>
      </p:sp>
      <p:sp>
        <p:nvSpPr>
          <p:cNvPr id="10" name="Elipsa 9"/>
          <p:cNvSpPr/>
          <p:nvPr/>
        </p:nvSpPr>
        <p:spPr>
          <a:xfrm>
            <a:off x="3309937" y="4693786"/>
            <a:ext cx="700009" cy="65736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/>
              <a:t>1</a:t>
            </a:r>
            <a:endParaRPr lang="pl-PL" b="1" dirty="0"/>
          </a:p>
        </p:txBody>
      </p:sp>
      <p:sp>
        <p:nvSpPr>
          <p:cNvPr id="11" name="Elipsa 10"/>
          <p:cNvSpPr/>
          <p:nvPr/>
        </p:nvSpPr>
        <p:spPr>
          <a:xfrm>
            <a:off x="4456202" y="3590146"/>
            <a:ext cx="700009" cy="65736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/>
              <a:t>1</a:t>
            </a:r>
            <a:endParaRPr lang="pl-PL" b="1" dirty="0"/>
          </a:p>
        </p:txBody>
      </p:sp>
      <p:sp>
        <p:nvSpPr>
          <p:cNvPr id="12" name="Elipsa 11"/>
          <p:cNvSpPr/>
          <p:nvPr/>
        </p:nvSpPr>
        <p:spPr>
          <a:xfrm>
            <a:off x="5796136" y="2784213"/>
            <a:ext cx="700009" cy="65736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/>
              <a:t>4</a:t>
            </a:r>
            <a:endParaRPr lang="pl-PL" b="1" dirty="0"/>
          </a:p>
        </p:txBody>
      </p:sp>
      <p:sp>
        <p:nvSpPr>
          <p:cNvPr id="13" name="Elipsa 12"/>
          <p:cNvSpPr/>
          <p:nvPr/>
        </p:nvSpPr>
        <p:spPr>
          <a:xfrm>
            <a:off x="5387244" y="4431270"/>
            <a:ext cx="700009" cy="65736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2</a:t>
            </a:r>
          </a:p>
        </p:txBody>
      </p:sp>
      <p:sp>
        <p:nvSpPr>
          <p:cNvPr id="14" name="Elipsa 13"/>
          <p:cNvSpPr/>
          <p:nvPr/>
        </p:nvSpPr>
        <p:spPr>
          <a:xfrm>
            <a:off x="5096127" y="5475331"/>
            <a:ext cx="700009" cy="65736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/>
              <a:t>1</a:t>
            </a:r>
            <a:endParaRPr lang="pl-PL" b="1" dirty="0"/>
          </a:p>
        </p:txBody>
      </p:sp>
      <p:sp>
        <p:nvSpPr>
          <p:cNvPr id="15" name="Elipsa 14"/>
          <p:cNvSpPr/>
          <p:nvPr/>
        </p:nvSpPr>
        <p:spPr>
          <a:xfrm>
            <a:off x="6551857" y="5331315"/>
            <a:ext cx="700009" cy="65736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/>
              <a:t>1</a:t>
            </a:r>
            <a:endParaRPr lang="pl-PL" b="1" dirty="0"/>
          </a:p>
        </p:txBody>
      </p:sp>
      <p:sp>
        <p:nvSpPr>
          <p:cNvPr id="16" name="Elipsa 15"/>
          <p:cNvSpPr/>
          <p:nvPr/>
        </p:nvSpPr>
        <p:spPr>
          <a:xfrm>
            <a:off x="6901861" y="3905708"/>
            <a:ext cx="700009" cy="65736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/>
              <a:t>3</a:t>
            </a:r>
            <a:endParaRPr lang="pl-PL" b="1" dirty="0"/>
          </a:p>
        </p:txBody>
      </p:sp>
      <p:sp>
        <p:nvSpPr>
          <p:cNvPr id="17" name="Elipsa 16"/>
          <p:cNvSpPr/>
          <p:nvPr/>
        </p:nvSpPr>
        <p:spPr>
          <a:xfrm>
            <a:off x="3984504" y="5146649"/>
            <a:ext cx="700009" cy="65736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/>
              <a:t>3</a:t>
            </a:r>
            <a:endParaRPr lang="pl-PL" b="1" dirty="0"/>
          </a:p>
        </p:txBody>
      </p:sp>
      <p:sp>
        <p:nvSpPr>
          <p:cNvPr id="18" name="Elipsa 17"/>
          <p:cNvSpPr/>
          <p:nvPr/>
        </p:nvSpPr>
        <p:spPr>
          <a:xfrm>
            <a:off x="6939970" y="1563254"/>
            <a:ext cx="700009" cy="65736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/>
              <a:t>1</a:t>
            </a:r>
            <a:endParaRPr lang="pl-PL" b="1" dirty="0"/>
          </a:p>
        </p:txBody>
      </p:sp>
      <p:pic>
        <p:nvPicPr>
          <p:cNvPr id="19" name="Picture 2" descr="Znalezione obrazy dla zapytania mapa polski z województwami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619" y="43057"/>
            <a:ext cx="7776864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Elipsa 19"/>
          <p:cNvSpPr/>
          <p:nvPr/>
        </p:nvSpPr>
        <p:spPr>
          <a:xfrm>
            <a:off x="3489956" y="608118"/>
            <a:ext cx="700009" cy="65736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bg1"/>
                </a:solidFill>
              </a:rPr>
              <a:t>1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21" name="Elipsa 20"/>
          <p:cNvSpPr/>
          <p:nvPr/>
        </p:nvSpPr>
        <p:spPr>
          <a:xfrm>
            <a:off x="5683220" y="906022"/>
            <a:ext cx="700009" cy="65736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/>
              <a:t>1</a:t>
            </a:r>
            <a:endParaRPr lang="pl-PL" b="1" dirty="0"/>
          </a:p>
        </p:txBody>
      </p:sp>
      <p:sp>
        <p:nvSpPr>
          <p:cNvPr id="22" name="Elipsa 21"/>
          <p:cNvSpPr/>
          <p:nvPr/>
        </p:nvSpPr>
        <p:spPr>
          <a:xfrm>
            <a:off x="3834445" y="1970027"/>
            <a:ext cx="700009" cy="65736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/>
              <a:t>1</a:t>
            </a:r>
            <a:endParaRPr lang="pl-PL" b="1" dirty="0"/>
          </a:p>
        </p:txBody>
      </p:sp>
      <p:sp>
        <p:nvSpPr>
          <p:cNvPr id="23" name="Elipsa 22"/>
          <p:cNvSpPr/>
          <p:nvPr/>
        </p:nvSpPr>
        <p:spPr>
          <a:xfrm>
            <a:off x="2803745" y="2566823"/>
            <a:ext cx="700009" cy="65736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/>
              <a:t>2</a:t>
            </a:r>
            <a:endParaRPr lang="pl-PL" b="1" dirty="0"/>
          </a:p>
        </p:txBody>
      </p:sp>
      <p:sp>
        <p:nvSpPr>
          <p:cNvPr id="24" name="Elipsa 23"/>
          <p:cNvSpPr/>
          <p:nvPr/>
        </p:nvSpPr>
        <p:spPr>
          <a:xfrm>
            <a:off x="2161789" y="4102588"/>
            <a:ext cx="700009" cy="65736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/>
              <a:t>2</a:t>
            </a:r>
            <a:endParaRPr lang="pl-PL" b="1" dirty="0"/>
          </a:p>
        </p:txBody>
      </p:sp>
      <p:sp>
        <p:nvSpPr>
          <p:cNvPr id="25" name="Elipsa 24"/>
          <p:cNvSpPr/>
          <p:nvPr/>
        </p:nvSpPr>
        <p:spPr>
          <a:xfrm>
            <a:off x="3337556" y="4641551"/>
            <a:ext cx="700009" cy="65736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/>
              <a:t>1</a:t>
            </a:r>
            <a:endParaRPr lang="pl-PL" b="1" dirty="0"/>
          </a:p>
        </p:txBody>
      </p:sp>
      <p:sp>
        <p:nvSpPr>
          <p:cNvPr id="26" name="Elipsa 25"/>
          <p:cNvSpPr/>
          <p:nvPr/>
        </p:nvSpPr>
        <p:spPr>
          <a:xfrm>
            <a:off x="4608602" y="3742546"/>
            <a:ext cx="700009" cy="65736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/>
              <a:t>1</a:t>
            </a:r>
            <a:endParaRPr lang="pl-PL" b="1" dirty="0"/>
          </a:p>
        </p:txBody>
      </p:sp>
      <p:sp>
        <p:nvSpPr>
          <p:cNvPr id="27" name="Elipsa 26"/>
          <p:cNvSpPr/>
          <p:nvPr/>
        </p:nvSpPr>
        <p:spPr>
          <a:xfrm>
            <a:off x="5948536" y="2936613"/>
            <a:ext cx="700009" cy="65736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/>
              <a:t>4</a:t>
            </a:r>
            <a:endParaRPr lang="pl-PL" b="1" dirty="0"/>
          </a:p>
        </p:txBody>
      </p:sp>
      <p:sp>
        <p:nvSpPr>
          <p:cNvPr id="28" name="Elipsa 27"/>
          <p:cNvSpPr/>
          <p:nvPr/>
        </p:nvSpPr>
        <p:spPr>
          <a:xfrm>
            <a:off x="5539644" y="4583670"/>
            <a:ext cx="700009" cy="65736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2</a:t>
            </a:r>
          </a:p>
        </p:txBody>
      </p:sp>
      <p:sp>
        <p:nvSpPr>
          <p:cNvPr id="29" name="Elipsa 28"/>
          <p:cNvSpPr/>
          <p:nvPr/>
        </p:nvSpPr>
        <p:spPr>
          <a:xfrm>
            <a:off x="5248527" y="5627731"/>
            <a:ext cx="700009" cy="65736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/>
              <a:t>1</a:t>
            </a:r>
            <a:endParaRPr lang="pl-PL" b="1" dirty="0"/>
          </a:p>
        </p:txBody>
      </p:sp>
      <p:sp>
        <p:nvSpPr>
          <p:cNvPr id="30" name="Elipsa 29"/>
          <p:cNvSpPr/>
          <p:nvPr/>
        </p:nvSpPr>
        <p:spPr>
          <a:xfrm>
            <a:off x="6704257" y="5483715"/>
            <a:ext cx="700009" cy="65736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/>
              <a:t>1</a:t>
            </a:r>
            <a:endParaRPr lang="pl-PL" b="1" dirty="0"/>
          </a:p>
        </p:txBody>
      </p:sp>
      <p:sp>
        <p:nvSpPr>
          <p:cNvPr id="31" name="Elipsa 30"/>
          <p:cNvSpPr/>
          <p:nvPr/>
        </p:nvSpPr>
        <p:spPr>
          <a:xfrm>
            <a:off x="7054261" y="4058108"/>
            <a:ext cx="700009" cy="65736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/>
              <a:t>3</a:t>
            </a:r>
            <a:endParaRPr lang="pl-PL" b="1" dirty="0"/>
          </a:p>
        </p:txBody>
      </p:sp>
      <p:sp>
        <p:nvSpPr>
          <p:cNvPr id="32" name="Elipsa 31"/>
          <p:cNvSpPr/>
          <p:nvPr/>
        </p:nvSpPr>
        <p:spPr>
          <a:xfrm>
            <a:off x="4083891" y="4970233"/>
            <a:ext cx="700009" cy="65736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/>
              <a:t>3</a:t>
            </a:r>
            <a:endParaRPr lang="pl-PL" b="1" dirty="0"/>
          </a:p>
        </p:txBody>
      </p:sp>
      <p:sp>
        <p:nvSpPr>
          <p:cNvPr id="33" name="Elipsa 32"/>
          <p:cNvSpPr/>
          <p:nvPr/>
        </p:nvSpPr>
        <p:spPr>
          <a:xfrm>
            <a:off x="7092370" y="1715654"/>
            <a:ext cx="700009" cy="65736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/>
              <a:t>1</a:t>
            </a:r>
            <a:endParaRPr lang="pl-PL" b="1" dirty="0"/>
          </a:p>
        </p:txBody>
      </p:sp>
      <p:sp>
        <p:nvSpPr>
          <p:cNvPr id="34" name="Elipsa 33"/>
          <p:cNvSpPr/>
          <p:nvPr/>
        </p:nvSpPr>
        <p:spPr>
          <a:xfrm>
            <a:off x="1680955" y="1415670"/>
            <a:ext cx="700009" cy="65736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bg1"/>
                </a:solidFill>
              </a:rPr>
              <a:t>1</a:t>
            </a:r>
            <a:endParaRPr lang="pl-P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53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620688"/>
            <a:ext cx="5688632" cy="5101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024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a 4"/>
          <p:cNvSpPr/>
          <p:nvPr/>
        </p:nvSpPr>
        <p:spPr>
          <a:xfrm>
            <a:off x="3337556" y="692696"/>
            <a:ext cx="700009" cy="65736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bg1"/>
                </a:solidFill>
              </a:rPr>
              <a:t>1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5" name="Elipsa 5"/>
          <p:cNvSpPr/>
          <p:nvPr/>
        </p:nvSpPr>
        <p:spPr>
          <a:xfrm>
            <a:off x="5516488" y="1082172"/>
            <a:ext cx="700009" cy="65736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/>
              <a:t>1</a:t>
            </a:r>
            <a:endParaRPr lang="pl-PL" b="1" dirty="0"/>
          </a:p>
        </p:txBody>
      </p:sp>
      <p:sp>
        <p:nvSpPr>
          <p:cNvPr id="6" name="Elipsa 6"/>
          <p:cNvSpPr/>
          <p:nvPr/>
        </p:nvSpPr>
        <p:spPr>
          <a:xfrm>
            <a:off x="3816642" y="1974449"/>
            <a:ext cx="700009" cy="65736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/>
              <a:t>1</a:t>
            </a:r>
            <a:endParaRPr lang="pl-PL" b="1" dirty="0"/>
          </a:p>
        </p:txBody>
      </p:sp>
      <p:sp>
        <p:nvSpPr>
          <p:cNvPr id="7" name="Elipsa 7"/>
          <p:cNvSpPr/>
          <p:nvPr/>
        </p:nvSpPr>
        <p:spPr>
          <a:xfrm>
            <a:off x="2725053" y="2636912"/>
            <a:ext cx="700009" cy="65736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/>
              <a:t>2</a:t>
            </a:r>
            <a:endParaRPr lang="pl-PL" b="1" dirty="0"/>
          </a:p>
        </p:txBody>
      </p:sp>
      <p:sp>
        <p:nvSpPr>
          <p:cNvPr id="8" name="Elipsa 8"/>
          <p:cNvSpPr/>
          <p:nvPr/>
        </p:nvSpPr>
        <p:spPr>
          <a:xfrm>
            <a:off x="2228564" y="4234390"/>
            <a:ext cx="700009" cy="65736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/>
              <a:t>2</a:t>
            </a:r>
            <a:endParaRPr lang="pl-PL" b="1" dirty="0"/>
          </a:p>
        </p:txBody>
      </p:sp>
      <p:sp>
        <p:nvSpPr>
          <p:cNvPr id="9" name="Elipsa 9"/>
          <p:cNvSpPr/>
          <p:nvPr/>
        </p:nvSpPr>
        <p:spPr>
          <a:xfrm>
            <a:off x="3309937" y="4693786"/>
            <a:ext cx="700009" cy="65736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/>
              <a:t>1</a:t>
            </a:r>
            <a:endParaRPr lang="pl-PL" b="1" dirty="0"/>
          </a:p>
        </p:txBody>
      </p:sp>
      <p:sp>
        <p:nvSpPr>
          <p:cNvPr id="10" name="Elipsa 10"/>
          <p:cNvSpPr/>
          <p:nvPr/>
        </p:nvSpPr>
        <p:spPr>
          <a:xfrm>
            <a:off x="4456202" y="3590146"/>
            <a:ext cx="700009" cy="65736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/>
              <a:t>1</a:t>
            </a:r>
            <a:endParaRPr lang="pl-PL" b="1" dirty="0"/>
          </a:p>
        </p:txBody>
      </p:sp>
      <p:sp>
        <p:nvSpPr>
          <p:cNvPr id="11" name="Elipsa 11"/>
          <p:cNvSpPr/>
          <p:nvPr/>
        </p:nvSpPr>
        <p:spPr>
          <a:xfrm>
            <a:off x="5796136" y="2784213"/>
            <a:ext cx="700009" cy="65736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/>
              <a:t>4</a:t>
            </a:r>
            <a:endParaRPr lang="pl-PL" b="1" dirty="0"/>
          </a:p>
        </p:txBody>
      </p:sp>
      <p:sp>
        <p:nvSpPr>
          <p:cNvPr id="12" name="Elipsa 12"/>
          <p:cNvSpPr/>
          <p:nvPr/>
        </p:nvSpPr>
        <p:spPr>
          <a:xfrm>
            <a:off x="5387244" y="4431270"/>
            <a:ext cx="700009" cy="65736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2</a:t>
            </a:r>
          </a:p>
        </p:txBody>
      </p:sp>
      <p:sp>
        <p:nvSpPr>
          <p:cNvPr id="13" name="Elipsa 13"/>
          <p:cNvSpPr/>
          <p:nvPr/>
        </p:nvSpPr>
        <p:spPr>
          <a:xfrm>
            <a:off x="5096127" y="5475331"/>
            <a:ext cx="700009" cy="65736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/>
              <a:t>1</a:t>
            </a:r>
            <a:endParaRPr lang="pl-PL" b="1" dirty="0"/>
          </a:p>
        </p:txBody>
      </p:sp>
      <p:sp>
        <p:nvSpPr>
          <p:cNvPr id="14" name="Elipsa 14"/>
          <p:cNvSpPr/>
          <p:nvPr/>
        </p:nvSpPr>
        <p:spPr>
          <a:xfrm>
            <a:off x="6551857" y="5331315"/>
            <a:ext cx="700009" cy="65736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/>
              <a:t>1</a:t>
            </a:r>
            <a:endParaRPr lang="pl-PL" b="1" dirty="0"/>
          </a:p>
        </p:txBody>
      </p:sp>
      <p:sp>
        <p:nvSpPr>
          <p:cNvPr id="15" name="Elipsa 15"/>
          <p:cNvSpPr/>
          <p:nvPr/>
        </p:nvSpPr>
        <p:spPr>
          <a:xfrm>
            <a:off x="6901861" y="3905708"/>
            <a:ext cx="700009" cy="65736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/>
              <a:t>3</a:t>
            </a:r>
            <a:endParaRPr lang="pl-PL" b="1" dirty="0"/>
          </a:p>
        </p:txBody>
      </p:sp>
      <p:sp>
        <p:nvSpPr>
          <p:cNvPr id="16" name="Elipsa 16"/>
          <p:cNvSpPr/>
          <p:nvPr/>
        </p:nvSpPr>
        <p:spPr>
          <a:xfrm>
            <a:off x="3984504" y="5146649"/>
            <a:ext cx="700009" cy="65736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/>
              <a:t>3</a:t>
            </a:r>
            <a:endParaRPr lang="pl-PL" b="1" dirty="0"/>
          </a:p>
        </p:txBody>
      </p:sp>
      <p:sp>
        <p:nvSpPr>
          <p:cNvPr id="17" name="Elipsa 17"/>
          <p:cNvSpPr/>
          <p:nvPr/>
        </p:nvSpPr>
        <p:spPr>
          <a:xfrm>
            <a:off x="6939970" y="1563254"/>
            <a:ext cx="700009" cy="65736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/>
              <a:t>1</a:t>
            </a:r>
            <a:endParaRPr lang="pl-PL" b="1" dirty="0"/>
          </a:p>
        </p:txBody>
      </p:sp>
      <p:pic>
        <p:nvPicPr>
          <p:cNvPr id="18" name="Picture 2" descr="Znalezione obrazy dla zapytania mapa polski z województwami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619" y="43057"/>
            <a:ext cx="7776864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Elipsa 19"/>
          <p:cNvSpPr/>
          <p:nvPr/>
        </p:nvSpPr>
        <p:spPr>
          <a:xfrm>
            <a:off x="3489956" y="608118"/>
            <a:ext cx="700009" cy="65736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bg1"/>
                </a:solidFill>
              </a:rPr>
              <a:t>1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26" name="Elipsa 26"/>
          <p:cNvSpPr/>
          <p:nvPr/>
        </p:nvSpPr>
        <p:spPr>
          <a:xfrm>
            <a:off x="5948536" y="2936613"/>
            <a:ext cx="700009" cy="65736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2</a:t>
            </a:r>
          </a:p>
        </p:txBody>
      </p:sp>
      <p:sp>
        <p:nvSpPr>
          <p:cNvPr id="28" name="Elipsa 28"/>
          <p:cNvSpPr/>
          <p:nvPr/>
        </p:nvSpPr>
        <p:spPr>
          <a:xfrm>
            <a:off x="5248527" y="5627731"/>
            <a:ext cx="700009" cy="65736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/>
              <a:t>1</a:t>
            </a:r>
            <a:endParaRPr lang="pl-PL" b="1" dirty="0"/>
          </a:p>
        </p:txBody>
      </p:sp>
      <p:sp>
        <p:nvSpPr>
          <p:cNvPr id="29" name="Elipsa 29"/>
          <p:cNvSpPr/>
          <p:nvPr/>
        </p:nvSpPr>
        <p:spPr>
          <a:xfrm>
            <a:off x="6704257" y="5483715"/>
            <a:ext cx="700009" cy="65736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/>
              <a:t>1</a:t>
            </a:r>
            <a:endParaRPr lang="pl-PL" b="1" dirty="0"/>
          </a:p>
        </p:txBody>
      </p:sp>
      <p:sp>
        <p:nvSpPr>
          <p:cNvPr id="30" name="Elipsa 30"/>
          <p:cNvSpPr/>
          <p:nvPr/>
        </p:nvSpPr>
        <p:spPr>
          <a:xfrm>
            <a:off x="7054261" y="4058108"/>
            <a:ext cx="700009" cy="65736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1</a:t>
            </a:r>
          </a:p>
        </p:txBody>
      </p:sp>
      <p:sp>
        <p:nvSpPr>
          <p:cNvPr id="31" name="Elipsa 31"/>
          <p:cNvSpPr/>
          <p:nvPr/>
        </p:nvSpPr>
        <p:spPr>
          <a:xfrm>
            <a:off x="4083891" y="4970233"/>
            <a:ext cx="700009" cy="65736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0129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060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 smtClean="0">
                <a:solidFill>
                  <a:srgbClr val="C00000"/>
                </a:solidFill>
              </a:rPr>
              <a:t>Pilotaż</a:t>
            </a:r>
            <a:endParaRPr lang="pl-PL" sz="3600" b="1" dirty="0">
              <a:solidFill>
                <a:srgbClr val="C0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Celem pilotażu jest ocena skuteczności praktycznej oraz wypracowanie optymalnego modelu organizacji leczenia ostrej fazy udaru niedokrwiennego za pomocą </a:t>
            </a:r>
            <a:r>
              <a:rPr lang="pl-PL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przezcewnikowej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trombektomii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mechanicznej naczyń domózgowych lub wewnątrzczaszkowych</a:t>
            </a:r>
          </a:p>
          <a:p>
            <a:endParaRPr lang="pl-P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Czas trwania: 1 stycznia 2019r. -30 listopada 2020r.</a:t>
            </a:r>
            <a:endParaRPr lang="pl-P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43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3724</TotalTime>
  <Words>981</Words>
  <Application>Microsoft Office PowerPoint</Application>
  <PresentationFormat>Pokaz na ekranie (4:3)</PresentationFormat>
  <Paragraphs>186</Paragraphs>
  <Slides>19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Motyw pakietu Office</vt:lpstr>
      <vt:lpstr>Trombektomia mechaniczna:  co oznacza pilotaż</vt:lpstr>
      <vt:lpstr>Prezentacja programu PowerPoint</vt:lpstr>
      <vt:lpstr>Prezentacja programu PowerPoint</vt:lpstr>
      <vt:lpstr>Trombektomia w Polsce 2012-2016</vt:lpstr>
      <vt:lpstr>Prezentacja programu PowerPoint</vt:lpstr>
      <vt:lpstr>Prezentacja programu PowerPoint</vt:lpstr>
      <vt:lpstr>Prezentacja programu PowerPoint</vt:lpstr>
      <vt:lpstr>Prezentacja programu PowerPoint</vt:lpstr>
      <vt:lpstr>Pilotaż</vt:lpstr>
      <vt:lpstr>Pacjenci kwalifikujący się do programu pilotażowego</vt:lpstr>
      <vt:lpstr>Pilotaż wymagania</vt:lpstr>
      <vt:lpstr>Pilotaż wymagania</vt:lpstr>
      <vt:lpstr>Pilotaż wymagania</vt:lpstr>
      <vt:lpstr>Pilotaż wymagania</vt:lpstr>
      <vt:lpstr>Pilotaż kwalifikacja</vt:lpstr>
      <vt:lpstr>Pilotaż: wymogi</vt:lpstr>
      <vt:lpstr>Pilotaż: procedury</vt:lpstr>
      <vt:lpstr>Pilotaż: obowiązki</vt:lpstr>
      <vt:lpstr>Prezentacja programu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Leczenie udaru mózgu metodą trombektomii mechanicznej w Polsce</dc:title>
  <dc:creator>User</dc:creator>
  <cp:lastModifiedBy>Agnieszka Słowik</cp:lastModifiedBy>
  <cp:revision>308</cp:revision>
  <cp:lastPrinted>2017-03-12T09:24:59Z</cp:lastPrinted>
  <dcterms:created xsi:type="dcterms:W3CDTF">2017-01-28T10:54:02Z</dcterms:created>
  <dcterms:modified xsi:type="dcterms:W3CDTF">2019-02-05T16:10:04Z</dcterms:modified>
</cp:coreProperties>
</file>